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8"/>
  </p:notesMasterIdLst>
  <p:sldIdLst>
    <p:sldId id="256" r:id="rId2"/>
    <p:sldId id="272" r:id="rId3"/>
    <p:sldId id="284" r:id="rId4"/>
    <p:sldId id="297" r:id="rId5"/>
    <p:sldId id="298" r:id="rId6"/>
    <p:sldId id="293" r:id="rId7"/>
    <p:sldId id="295" r:id="rId8"/>
    <p:sldId id="296" r:id="rId9"/>
    <p:sldId id="300" r:id="rId10"/>
    <p:sldId id="301" r:id="rId11"/>
    <p:sldId id="302" r:id="rId12"/>
    <p:sldId id="303" r:id="rId13"/>
    <p:sldId id="304" r:id="rId14"/>
    <p:sldId id="307" r:id="rId15"/>
    <p:sldId id="308" r:id="rId16"/>
    <p:sldId id="306" r:id="rId17"/>
  </p:sldIdLst>
  <p:sldSz cx="9144000" cy="6858000" type="screen4x3"/>
  <p:notesSz cx="7099300" cy="10234613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rko Zupanc" initials="DZ" lastIdx="6" clrIdx="0">
    <p:extLst>
      <p:ext uri="{19B8F6BF-5375-455C-9EA6-DF929625EA0E}">
        <p15:presenceInfo xmlns:p15="http://schemas.microsoft.com/office/powerpoint/2012/main" userId="S-1-5-21-129662926-454130911-14044502-107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5870"/>
  </p:normalViewPr>
  <p:slideViewPr>
    <p:cSldViewPr>
      <p:cViewPr varScale="1">
        <p:scale>
          <a:sx n="112" d="100"/>
          <a:sy n="112" d="100"/>
        </p:scale>
        <p:origin x="1640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/Users\blazz\Documents\Delo\22-Strokovno\DKSM3\Dopisi\s&#780;tevilo_SM_PM_dod.izp.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b="0" i="0" baseline="0">
                <a:effectLst/>
              </a:rPr>
              <a:t>Primerjava med številom splošnih maturantov in številom maturantov, ki so opravili dodatni izpit k poklicni maturi</a:t>
            </a:r>
            <a:endParaRPr lang="en-US" sz="105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List1!$A$1</c:f>
              <c:strCache>
                <c:ptCount val="1"/>
                <c:pt idx="0">
                  <c:v>SM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name>Trend (SM)</c:nam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forward val="10"/>
            <c:dispRSqr val="0"/>
            <c:dispEq val="0"/>
          </c:trendline>
          <c:cat>
            <c:numRef>
              <c:f>List1!$A$14:$A$25</c:f>
              <c:numCache>
                <c:formatCode>General</c:formatCode>
                <c:ptCount val="12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</c:numCache>
            </c:numRef>
          </c:cat>
          <c:val>
            <c:numRef>
              <c:f>List1!$C$14:$C$25</c:f>
              <c:numCache>
                <c:formatCode>General</c:formatCode>
                <c:ptCount val="12"/>
                <c:pt idx="0">
                  <c:v>9465</c:v>
                </c:pt>
                <c:pt idx="1">
                  <c:v>9003</c:v>
                </c:pt>
                <c:pt idx="2">
                  <c:v>8775</c:v>
                </c:pt>
                <c:pt idx="3">
                  <c:v>8624</c:v>
                </c:pt>
                <c:pt idx="4">
                  <c:v>8013</c:v>
                </c:pt>
                <c:pt idx="5">
                  <c:v>7542</c:v>
                </c:pt>
                <c:pt idx="6">
                  <c:v>7592</c:v>
                </c:pt>
                <c:pt idx="7">
                  <c:v>7352</c:v>
                </c:pt>
                <c:pt idx="8">
                  <c:v>6878</c:v>
                </c:pt>
                <c:pt idx="9">
                  <c:v>6794</c:v>
                </c:pt>
                <c:pt idx="10">
                  <c:v>6218</c:v>
                </c:pt>
                <c:pt idx="11">
                  <c:v>6147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744-B441-9369-1DABAB2313B9}"/>
            </c:ext>
          </c:extLst>
        </c:ser>
        <c:ser>
          <c:idx val="1"/>
          <c:order val="1"/>
          <c:tx>
            <c:strRef>
              <c:f>List1!$I$1</c:f>
              <c:strCache>
                <c:ptCount val="1"/>
                <c:pt idx="0">
                  <c:v>Dodatni izpit k PM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name>Trend (Dodatni izpit k PM)</c:nam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linear"/>
            <c:forward val="10"/>
            <c:dispRSqr val="0"/>
            <c:dispEq val="0"/>
          </c:trendline>
          <c:cat>
            <c:numRef>
              <c:f>List1!$A$14:$A$25</c:f>
              <c:numCache>
                <c:formatCode>General</c:formatCode>
                <c:ptCount val="12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</c:numCache>
            </c:numRef>
          </c:cat>
          <c:val>
            <c:numRef>
              <c:f>List1!$K$14:$K$25</c:f>
              <c:numCache>
                <c:formatCode>General</c:formatCode>
                <c:ptCount val="12"/>
                <c:pt idx="0">
                  <c:v>740</c:v>
                </c:pt>
                <c:pt idx="1">
                  <c:v>758</c:v>
                </c:pt>
                <c:pt idx="2">
                  <c:v>895</c:v>
                </c:pt>
                <c:pt idx="3">
                  <c:v>1004</c:v>
                </c:pt>
                <c:pt idx="4">
                  <c:v>1153</c:v>
                </c:pt>
                <c:pt idx="5">
                  <c:v>1060</c:v>
                </c:pt>
                <c:pt idx="6">
                  <c:v>1048</c:v>
                </c:pt>
                <c:pt idx="7">
                  <c:v>1010</c:v>
                </c:pt>
                <c:pt idx="8">
                  <c:v>1074</c:v>
                </c:pt>
                <c:pt idx="9">
                  <c:v>1133</c:v>
                </c:pt>
                <c:pt idx="10">
                  <c:v>1236</c:v>
                </c:pt>
                <c:pt idx="11">
                  <c:v>1296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744-B441-9369-1DABAB2313B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22903408"/>
        <c:axId val="522903800"/>
      </c:barChart>
      <c:catAx>
        <c:axId val="522903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2903800"/>
        <c:crosses val="autoZero"/>
        <c:auto val="1"/>
        <c:lblAlgn val="ctr"/>
        <c:lblOffset val="100"/>
        <c:noMultiLvlLbl val="0"/>
      </c:catAx>
      <c:valAx>
        <c:axId val="5229038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29034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30DDE7F7-0768-498D-B86F-FB98C3DE4A0F}" type="datetimeFigureOut">
              <a:rPr lang="sl-SI" smtClean="0"/>
              <a:t>3. 05. 19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FB2C409-28DD-41E6-9776-7D44CF6EE82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69043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D1E28-8626-4920-B23F-F9DACF1BFC22}" type="datetimeFigureOut">
              <a:rPr lang="sl-SI" smtClean="0"/>
              <a:t>3. 05. 19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873DE-D92C-4EB5-9D9A-35D82E7B0EA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D1E28-8626-4920-B23F-F9DACF1BFC22}" type="datetimeFigureOut">
              <a:rPr lang="sl-SI" smtClean="0"/>
              <a:t>3. 05. 19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873DE-D92C-4EB5-9D9A-35D82E7B0EA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D1E28-8626-4920-B23F-F9DACF1BFC22}" type="datetimeFigureOut">
              <a:rPr lang="sl-SI" smtClean="0"/>
              <a:t>3. 05. 19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873DE-D92C-4EB5-9D9A-35D82E7B0EA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D1E28-8626-4920-B23F-F9DACF1BFC22}" type="datetimeFigureOut">
              <a:rPr lang="sl-SI" smtClean="0"/>
              <a:t>3. 05. 19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873DE-D92C-4EB5-9D9A-35D82E7B0EA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D1E28-8626-4920-B23F-F9DACF1BFC22}" type="datetimeFigureOut">
              <a:rPr lang="sl-SI" smtClean="0"/>
              <a:t>3. 05. 19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873DE-D92C-4EB5-9D9A-35D82E7B0EA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D1E28-8626-4920-B23F-F9DACF1BFC22}" type="datetimeFigureOut">
              <a:rPr lang="sl-SI" smtClean="0"/>
              <a:t>3. 05. 19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873DE-D92C-4EB5-9D9A-35D82E7B0EA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D1E28-8626-4920-B23F-F9DACF1BFC22}" type="datetimeFigureOut">
              <a:rPr lang="sl-SI" smtClean="0"/>
              <a:t>3. 05. 19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873DE-D92C-4EB5-9D9A-35D82E7B0EA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D1E28-8626-4920-B23F-F9DACF1BFC22}" type="datetimeFigureOut">
              <a:rPr lang="sl-SI" smtClean="0"/>
              <a:t>3. 05. 19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873DE-D92C-4EB5-9D9A-35D82E7B0EA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D1E28-8626-4920-B23F-F9DACF1BFC22}" type="datetimeFigureOut">
              <a:rPr lang="sl-SI" smtClean="0"/>
              <a:t>3. 05. 19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873DE-D92C-4EB5-9D9A-35D82E7B0EA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D1E28-8626-4920-B23F-F9DACF1BFC22}" type="datetimeFigureOut">
              <a:rPr lang="sl-SI" smtClean="0"/>
              <a:t>3. 05. 19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873DE-D92C-4EB5-9D9A-35D82E7B0EA2}" type="slidenum">
              <a:rPr lang="sl-SI" smtClean="0"/>
              <a:t>‹#›</a:t>
            </a:fld>
            <a:endParaRPr lang="sl-S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D1E28-8626-4920-B23F-F9DACF1BFC22}" type="datetimeFigureOut">
              <a:rPr lang="sl-SI" smtClean="0"/>
              <a:t>3. 05. 19</a:t>
            </a:fld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39873DE-D92C-4EB5-9D9A-35D82E7B0EA2}" type="slidenum">
              <a:rPr lang="sl-SI" smtClean="0"/>
              <a:t>‹#›</a:t>
            </a:fld>
            <a:endParaRPr lang="sl-SI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39873DE-D92C-4EB5-9D9A-35D82E7B0EA2}" type="slidenum">
              <a:rPr lang="sl-SI" smtClean="0"/>
              <a:t>‹#›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48D1E28-8626-4920-B23F-F9DACF1BFC22}" type="datetimeFigureOut">
              <a:rPr lang="sl-SI" smtClean="0"/>
              <a:t>3. 05. 19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 spd="slow">
    <p:cover/>
  </p:transition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620688"/>
            <a:ext cx="7543800" cy="3168352"/>
          </a:xfrm>
        </p:spPr>
        <p:txBody>
          <a:bodyPr>
            <a:normAutofit/>
          </a:bodyPr>
          <a:lstStyle/>
          <a:p>
            <a:pPr algn="ctr"/>
            <a:r>
              <a:rPr lang="sl-SI" sz="4800" b="1" dirty="0"/>
              <a:t>Višja zahtevnost vstopnega znanja za boljšo kakovost univerzitetnih študentov in diplomantov</a:t>
            </a:r>
            <a:endParaRPr lang="sl-SI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149080"/>
            <a:ext cx="6766520" cy="1944216"/>
          </a:xfrm>
        </p:spPr>
        <p:txBody>
          <a:bodyPr>
            <a:normAutofit/>
          </a:bodyPr>
          <a:lstStyle/>
          <a:p>
            <a:pPr algn="ctr"/>
            <a:r>
              <a:rPr lang="sl-SI" dirty="0"/>
              <a:t>dr. Blaž Zmazek, dr. Darko Zupanc in akad. dr. Robert Zorec</a:t>
            </a:r>
          </a:p>
          <a:p>
            <a:pPr algn="ctr"/>
            <a:r>
              <a:rPr lang="sl-SI" sz="3200" b="1" i="1" dirty="0"/>
              <a:t>Državna komisija za splošno maturo RS</a:t>
            </a:r>
            <a:endParaRPr lang="sl-SI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55575" y="6271877"/>
            <a:ext cx="2903359" cy="4616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indent="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400" b="1">
                <a:solidFill>
                  <a:schemeClr val="tx1">
                    <a:tint val="75000"/>
                  </a:schemeClr>
                </a:solidFill>
              </a:defRPr>
            </a:lvl1pPr>
            <a:lvl2pPr indent="0" algn="ctr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baseline="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baseline="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z="1800" dirty="0"/>
              <a:t>SAZU, Ljubljana, 7. 5. 2019</a:t>
            </a:r>
          </a:p>
        </p:txBody>
      </p:sp>
    </p:spTree>
    <p:extLst>
      <p:ext uri="{BB962C8B-B14F-4D97-AF65-F5344CB8AC3E}">
        <p14:creationId xmlns:p14="http://schemas.microsoft.com/office/powerpoint/2010/main" val="2015845103"/>
      </p:ext>
    </p:extLst>
  </p:cSld>
  <p:clrMapOvr>
    <a:masterClrMapping/>
  </p:clrMapOvr>
  <p:transition spd="slow">
    <p:cover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1">
            <a:extLst>
              <a:ext uri="{FF2B5EF4-FFF2-40B4-BE49-F238E27FC236}">
                <a16:creationId xmlns:a16="http://schemas.microsoft.com/office/drawing/2014/main" id="{CD8E7636-7BB3-0545-8DC7-4465DDFD2875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2656"/>
            <a:ext cx="7920880" cy="309634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Slika 1">
            <a:extLst>
              <a:ext uri="{FF2B5EF4-FFF2-40B4-BE49-F238E27FC236}">
                <a16:creationId xmlns:a16="http://schemas.microsoft.com/office/drawing/2014/main" id="{3363A4B6-9B5D-E045-BB23-C093876EC3DB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717032"/>
            <a:ext cx="7920880" cy="27711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29755557"/>
      </p:ext>
    </p:extLst>
  </p:cSld>
  <p:clrMapOvr>
    <a:masterClrMapping/>
  </p:clrMapOvr>
  <p:transition spd="slow">
    <p:cover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11">
            <a:extLst>
              <a:ext uri="{FF2B5EF4-FFF2-40B4-BE49-F238E27FC236}">
                <a16:creationId xmlns:a16="http://schemas.microsoft.com/office/drawing/2014/main" id="{F7BC62BE-EB0F-6243-96C5-676EE3663367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51520" y="332656"/>
            <a:ext cx="7848872" cy="3202940"/>
          </a:xfrm>
          <a:prstGeom prst="rect">
            <a:avLst/>
          </a:prstGeom>
        </p:spPr>
      </p:pic>
      <p:pic>
        <p:nvPicPr>
          <p:cNvPr id="5" name="Slika 2">
            <a:extLst>
              <a:ext uri="{FF2B5EF4-FFF2-40B4-BE49-F238E27FC236}">
                <a16:creationId xmlns:a16="http://schemas.microsoft.com/office/drawing/2014/main" id="{2C73B88C-9741-2B41-9EFC-5D7616C1D41E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660" y="3717032"/>
            <a:ext cx="7830732" cy="27363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85294461"/>
      </p:ext>
    </p:extLst>
  </p:cSld>
  <p:clrMapOvr>
    <a:masterClrMapping/>
  </p:clrMapOvr>
  <p:transition spd="slow">
    <p:cover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1">
            <a:extLst>
              <a:ext uri="{FF2B5EF4-FFF2-40B4-BE49-F238E27FC236}">
                <a16:creationId xmlns:a16="http://schemas.microsoft.com/office/drawing/2014/main" id="{90D900DA-3901-8445-B2F7-9A18AF3E36C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964" y="260648"/>
            <a:ext cx="7749420" cy="288032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Slika 1">
            <a:extLst>
              <a:ext uri="{FF2B5EF4-FFF2-40B4-BE49-F238E27FC236}">
                <a16:creationId xmlns:a16="http://schemas.microsoft.com/office/drawing/2014/main" id="{3ED54289-A53C-704A-B3FC-34C771051C2E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964" y="3501008"/>
            <a:ext cx="7749420" cy="30919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27640274"/>
      </p:ext>
    </p:extLst>
  </p:cSld>
  <p:clrMapOvr>
    <a:masterClrMapping/>
  </p:clrMapOvr>
  <p:transition spd="slow">
    <p:cover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1">
            <a:extLst>
              <a:ext uri="{FF2B5EF4-FFF2-40B4-BE49-F238E27FC236}">
                <a16:creationId xmlns:a16="http://schemas.microsoft.com/office/drawing/2014/main" id="{83F83DA8-A226-1A48-BF7F-9F25C75175C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60648"/>
            <a:ext cx="7787208" cy="59766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83212617"/>
      </p:ext>
    </p:extLst>
  </p:cSld>
  <p:clrMapOvr>
    <a:masterClrMapping/>
  </p:clrMapOvr>
  <p:transition spd="slow">
    <p:cover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09BABF-51EA-B24C-B64B-04F5CFA66F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124744"/>
            <a:ext cx="7620000" cy="5400600"/>
          </a:xfrm>
        </p:spPr>
        <p:txBody>
          <a:bodyPr>
            <a:normAutofit/>
          </a:bodyPr>
          <a:lstStyle/>
          <a:p>
            <a:r>
              <a:rPr lang="sl-SI" dirty="0"/>
              <a:t>V povprečju </a:t>
            </a:r>
            <a:r>
              <a:rPr lang="sl-SI" b="1" dirty="0"/>
              <a:t>znižano vstopno znanje študentov </a:t>
            </a:r>
            <a:r>
              <a:rPr lang="sl-SI" dirty="0"/>
              <a:t>logično prispeva tudi k </a:t>
            </a:r>
            <a:r>
              <a:rPr lang="sl-SI" b="1" dirty="0"/>
              <a:t>zniževanju povprečnega znanja diplomantov </a:t>
            </a:r>
            <a:r>
              <a:rPr lang="sl-SI" dirty="0"/>
              <a:t>terciarnega izobraževanja ob zaključku študija (Hanushek, 2016)</a:t>
            </a:r>
            <a:r>
              <a:rPr lang="en-US" dirty="0"/>
              <a:t>.</a:t>
            </a:r>
            <a:r>
              <a:rPr lang="sl-SI" dirty="0"/>
              <a:t> </a:t>
            </a:r>
          </a:p>
          <a:p>
            <a:r>
              <a:rPr lang="sl-SI" dirty="0"/>
              <a:t>Hanushek in Wößmann (2012) priporočata, da mora šolska politika, če hoče biti učinkovita, </a:t>
            </a:r>
            <a:r>
              <a:rPr lang="sl-SI" b="1" dirty="0"/>
              <a:t>spodbujati dvig izobraževalnih dosežkov</a:t>
            </a:r>
            <a:r>
              <a:rPr lang="sl-SI" dirty="0"/>
              <a:t>, ne pa zgolj širitev vstopnih možnosti v višje stopnje izobraževanja in podaljševanje časa šolanja.</a:t>
            </a:r>
          </a:p>
          <a:p>
            <a:endParaRPr lang="sl-SI" dirty="0"/>
          </a:p>
          <a:p>
            <a:r>
              <a:rPr lang="sl-SI" u="sng" dirty="0"/>
              <a:t>Absurd brez primere je, da se želimo vsi skupaj zavzemati za visoke standarde znanja, kakovostno izobraževanje in splošno maturo, ki v povezavi s poukom pripravlja dijake na akademsko pot, obenem pa v nasprotju z ZViS dopuščamo </a:t>
            </a:r>
            <a:r>
              <a:rPr lang="sl-SI" b="1" u="sng" dirty="0"/>
              <a:t>nezakonit</a:t>
            </a:r>
            <a:r>
              <a:rPr lang="sl-SI" u="sng" dirty="0"/>
              <a:t> obvod</a:t>
            </a:r>
            <a:r>
              <a:rPr lang="en-US" u="sng" dirty="0"/>
              <a:t>.</a:t>
            </a:r>
          </a:p>
          <a:p>
            <a:endParaRPr lang="sl-SI" dirty="0"/>
          </a:p>
          <a:p>
            <a:endParaRPr lang="sl-SI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09648712"/>
      </p:ext>
    </p:extLst>
  </p:cSld>
  <p:clrMapOvr>
    <a:masterClrMapping/>
  </p:clrMapOvr>
  <p:transition spd="slow">
    <p:cover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B286B-5A92-AB4C-BC2B-74875D8FEA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0728"/>
            <a:ext cx="7620000" cy="5420072"/>
          </a:xfrm>
        </p:spPr>
        <p:txBody>
          <a:bodyPr>
            <a:normAutofit/>
          </a:bodyPr>
          <a:lstStyle/>
          <a:p>
            <a:r>
              <a:rPr lang="sl-SI" dirty="0"/>
              <a:t>Za vpis na univerzitetni študij je potrebno zahtevati </a:t>
            </a:r>
            <a:r>
              <a:rPr lang="sl-SI" b="1" dirty="0"/>
              <a:t>visok nivo splošnih znanj</a:t>
            </a:r>
            <a:r>
              <a:rPr lang="sl-SI" dirty="0"/>
              <a:t> in dosledno spoštovati temeljna zakonsko določena izhodišča, ki govorijo o tem, kakšna je </a:t>
            </a:r>
            <a:r>
              <a:rPr lang="sl-SI" b="1" dirty="0"/>
              <a:t>vloga poklicne in kakšna vloga splošne mature. </a:t>
            </a:r>
          </a:p>
          <a:p>
            <a:endParaRPr lang="sl-SI" dirty="0"/>
          </a:p>
          <a:p>
            <a:r>
              <a:rPr lang="sl-SI" dirty="0"/>
              <a:t>Izjava Mag. Sama Hribar Miliča, izvršnega direktorja Gospodarske zbornice v državnem svetu dne 4. 12. 2018 na »</a:t>
            </a:r>
            <a:r>
              <a:rPr lang="sl-SI" i="1" dirty="0"/>
              <a:t>posvetu o pomanjkanju kompetenc na trgu dela RS za uspešno trajnostno gospodarsko rast</a:t>
            </a:r>
            <a:r>
              <a:rPr lang="sl-SI" dirty="0"/>
              <a:t>« : </a:t>
            </a:r>
          </a:p>
          <a:p>
            <a:pPr lvl="1"/>
            <a:r>
              <a:rPr lang="sl-SI" dirty="0"/>
              <a:t>»</a:t>
            </a:r>
            <a:r>
              <a:rPr lang="sl-SI" i="1" dirty="0"/>
              <a:t>Sočasno s promocijo poklicnega izobraževanja predlagamo tudi razmislek, analizo in podporo </a:t>
            </a:r>
            <a:r>
              <a:rPr lang="sl-SI" b="1" i="1" dirty="0"/>
              <a:t>višjim vstopnim pogojem za univerzitetno izobraževanje</a:t>
            </a:r>
            <a:r>
              <a:rPr lang="sl-SI" i="1" dirty="0"/>
              <a:t>. S tem ko imamo sedanji sistem mislim, da tudi spuščamo kvaliteto univerzitetnega izobraževanja</a:t>
            </a:r>
            <a:r>
              <a:rPr lang="sl-SI" dirty="0"/>
              <a:t>«</a:t>
            </a:r>
          </a:p>
          <a:p>
            <a:r>
              <a:rPr lang="sl-SI" dirty="0"/>
              <a:t>jasno nakazuje, da se tudi gospodarstvo zaveda problema.</a:t>
            </a:r>
          </a:p>
        </p:txBody>
      </p:sp>
    </p:spTree>
    <p:extLst>
      <p:ext uri="{BB962C8B-B14F-4D97-AF65-F5344CB8AC3E}">
        <p14:creationId xmlns:p14="http://schemas.microsoft.com/office/powerpoint/2010/main" val="2262959114"/>
      </p:ext>
    </p:extLst>
  </p:cSld>
  <p:clrMapOvr>
    <a:masterClrMapping/>
  </p:clrMapOvr>
  <p:transition spd="slow">
    <p:cover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19241-E8D8-2F47-B47A-6A4474768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Ukrepajmo</a:t>
            </a:r>
            <a:r>
              <a:rPr lang="en-US" b="1" dirty="0"/>
              <a:t> </a:t>
            </a:r>
            <a:r>
              <a:rPr lang="en-US" b="1" dirty="0" err="1"/>
              <a:t>takoj</a:t>
            </a:r>
            <a:r>
              <a:rPr lang="en-US" b="1" dirty="0"/>
              <a:t>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C8A0DF-5310-FD42-ABA2-88B9D22E65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/>
              <a:t>Z množičnim vpisom na univerzitetne študijske programe po »stranski« poti, ki je ZViS </a:t>
            </a:r>
            <a:r>
              <a:rPr lang="sl-SI" b="1" dirty="0"/>
              <a:t>ne dovoljuje</a:t>
            </a:r>
            <a:r>
              <a:rPr lang="sl-SI" dirty="0"/>
              <a:t>, fakultete zavestno prispevajo k </a:t>
            </a:r>
            <a:r>
              <a:rPr lang="sl-SI" b="1" dirty="0"/>
              <a:t>zniževanju povprečnega vstopnega znanja študentov.</a:t>
            </a:r>
            <a:r>
              <a:rPr lang="en-US" b="1" dirty="0"/>
              <a:t> </a:t>
            </a:r>
          </a:p>
          <a:p>
            <a:r>
              <a:rPr lang="sl-SI" dirty="0"/>
              <a:t>Zaradi zagotavljanja kvalitete znanja diplomantov terciarnega izobraževanja ob zaključku študija in tudi zaščite zakonitosti izvajanja terciarnega izobraževanja je potrebno </a:t>
            </a:r>
          </a:p>
          <a:p>
            <a:pPr marL="114300" indent="0" algn="ctr">
              <a:buNone/>
            </a:pPr>
            <a:r>
              <a:rPr lang="sl-SI" sz="2800" b="1" dirty="0"/>
              <a:t>nemudoma vpisne pogoje v vseh študijskih programih uskladiti z 38. členom ZviS</a:t>
            </a:r>
            <a:r>
              <a:rPr lang="sl-SI" sz="2800" dirty="0"/>
              <a:t>.</a:t>
            </a:r>
            <a:r>
              <a:rPr lang="sl-SI" sz="2000" dirty="0"/>
              <a:t> </a:t>
            </a:r>
          </a:p>
          <a:p>
            <a:r>
              <a:rPr lang="sl-SI" dirty="0"/>
              <a:t>To je prvi korak, da se </a:t>
            </a:r>
            <a:r>
              <a:rPr lang="sl-SI" b="1" dirty="0">
                <a:solidFill>
                  <a:srgbClr val="FF0000"/>
                </a:solidFill>
              </a:rPr>
              <a:t>zaustavi zniževanje povprečnega vstopnega znanja študentov ter prične višati kakovost univerzitetnih študentov in diplomantov</a:t>
            </a:r>
            <a:r>
              <a:rPr lang="sl-SI" dirty="0"/>
              <a:t>.</a:t>
            </a:r>
            <a:endParaRPr lang="en-US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71239801"/>
      </p:ext>
    </p:extLst>
  </p:cSld>
  <p:clrMapOvr>
    <a:masterClrMapping/>
  </p:clrMapOvr>
  <p:transition spd="slow">
    <p:cov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8571FBB-7B88-074D-8C4F-0A85FD587F62}"/>
              </a:ext>
            </a:extLst>
          </p:cNvPr>
          <p:cNvGrpSpPr/>
          <p:nvPr/>
        </p:nvGrpSpPr>
        <p:grpSpPr>
          <a:xfrm>
            <a:off x="472684" y="899976"/>
            <a:ext cx="7838591" cy="5202063"/>
            <a:chOff x="472684" y="899976"/>
            <a:chExt cx="7838591" cy="5202063"/>
          </a:xfrm>
        </p:grpSpPr>
        <p:sp>
          <p:nvSpPr>
            <p:cNvPr id="3" name="Freeform 2">
              <a:extLst>
                <a:ext uri="{FF2B5EF4-FFF2-40B4-BE49-F238E27FC236}">
                  <a16:creationId xmlns:a16="http://schemas.microsoft.com/office/drawing/2014/main" id="{2F5C2316-4269-DF43-B19B-572E0CA747FA}"/>
                </a:ext>
              </a:extLst>
            </p:cNvPr>
            <p:cNvSpPr/>
            <p:nvPr/>
          </p:nvSpPr>
          <p:spPr>
            <a:xfrm>
              <a:off x="5902414" y="5750316"/>
              <a:ext cx="401476" cy="91440"/>
            </a:xfrm>
            <a:custGeom>
              <a:avLst/>
              <a:gdLst>
                <a:gd name="connsiteX0" fmla="*/ 0 w 401476"/>
                <a:gd name="connsiteY0" fmla="*/ 45720 h 91440"/>
                <a:gd name="connsiteX1" fmla="*/ 401476 w 401476"/>
                <a:gd name="connsiteY1" fmla="*/ 45720 h 91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01476" h="91440">
                  <a:moveTo>
                    <a:pt x="0" y="45720"/>
                  </a:moveTo>
                  <a:lnTo>
                    <a:pt x="401476" y="45720"/>
                  </a:lnTo>
                </a:path>
              </a:pathLst>
            </a:custGeom>
            <a:noFill/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z="-110000"/>
          </p:spPr>
          <p:style>
            <a:lnRef idx="2">
              <a:schemeClr val="accent6">
                <a:tint val="5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6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3402" tIns="35683" rIns="203401" bIns="35684" numCol="1" spcCol="1270" anchor="ctr" anchorCtr="0">
              <a:noAutofit/>
            </a:bodyPr>
            <a:lstStyle/>
            <a:p>
              <a:pPr marL="0" lvl="0" indent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500" kern="120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A4CBC9F6-E5C0-F945-ABC5-5D37C8EA3ACD}"/>
                </a:ext>
              </a:extLst>
            </p:cNvPr>
            <p:cNvSpPr/>
            <p:nvPr/>
          </p:nvSpPr>
          <p:spPr>
            <a:xfrm>
              <a:off x="3493552" y="5750316"/>
              <a:ext cx="401476" cy="91440"/>
            </a:xfrm>
            <a:custGeom>
              <a:avLst/>
              <a:gdLst>
                <a:gd name="connsiteX0" fmla="*/ 0 w 401476"/>
                <a:gd name="connsiteY0" fmla="*/ 45720 h 91440"/>
                <a:gd name="connsiteX1" fmla="*/ 401476 w 401476"/>
                <a:gd name="connsiteY1" fmla="*/ 45720 h 91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01476" h="91440">
                  <a:moveTo>
                    <a:pt x="0" y="45720"/>
                  </a:moveTo>
                  <a:lnTo>
                    <a:pt x="401476" y="45720"/>
                  </a:lnTo>
                </a:path>
              </a:pathLst>
            </a:custGeom>
            <a:noFill/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z="-110000"/>
          </p:spPr>
          <p:style>
            <a:lnRef idx="2">
              <a:schemeClr val="accent6">
                <a:tint val="7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6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3402" tIns="35683" rIns="203401" bIns="35684" numCol="1" spcCol="1270" anchor="ctr" anchorCtr="0">
              <a:noAutofit/>
            </a:bodyPr>
            <a:lstStyle/>
            <a:p>
              <a:pPr marL="0" lvl="0" indent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500" kern="1200">
                <a:latin typeface="+mj-lt"/>
              </a:endParaRPr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99935836-7308-EB40-8D36-668C9CD49EF8}"/>
                </a:ext>
              </a:extLst>
            </p:cNvPr>
            <p:cNvSpPr/>
            <p:nvPr/>
          </p:nvSpPr>
          <p:spPr>
            <a:xfrm>
              <a:off x="1084691" y="3692260"/>
              <a:ext cx="401476" cy="2103775"/>
            </a:xfrm>
            <a:custGeom>
              <a:avLst/>
              <a:gdLst>
                <a:gd name="connsiteX0" fmla="*/ 0 w 401476"/>
                <a:gd name="connsiteY0" fmla="*/ 0 h 2103775"/>
                <a:gd name="connsiteX1" fmla="*/ 200738 w 401476"/>
                <a:gd name="connsiteY1" fmla="*/ 0 h 2103775"/>
                <a:gd name="connsiteX2" fmla="*/ 200738 w 401476"/>
                <a:gd name="connsiteY2" fmla="*/ 2103775 h 2103775"/>
                <a:gd name="connsiteX3" fmla="*/ 401476 w 401476"/>
                <a:gd name="connsiteY3" fmla="*/ 2103775 h 2103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01476" h="2103775">
                  <a:moveTo>
                    <a:pt x="0" y="0"/>
                  </a:moveTo>
                  <a:lnTo>
                    <a:pt x="200738" y="0"/>
                  </a:lnTo>
                  <a:lnTo>
                    <a:pt x="200738" y="2103775"/>
                  </a:lnTo>
                  <a:lnTo>
                    <a:pt x="401476" y="2103775"/>
                  </a:lnTo>
                </a:path>
              </a:pathLst>
            </a:custGeom>
            <a:noFill/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z="-110000"/>
          </p:spPr>
          <p:style>
            <a:lnRef idx="2">
              <a:schemeClr val="accent6">
                <a:tint val="9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6">
                <a:tint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9895" tIns="998344" rIns="159894" bIns="998344" numCol="1" spcCol="1270" anchor="ctr" anchorCtr="0">
              <a:noAutofit/>
            </a:bodyPr>
            <a:lstStyle/>
            <a:p>
              <a:pPr marL="0" lvl="0" indent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700" kern="1200">
                <a:latin typeface="+mj-lt"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6B04DCD9-25D1-5B40-8692-B5D981860CC3}"/>
                </a:ext>
              </a:extLst>
            </p:cNvPr>
            <p:cNvSpPr/>
            <p:nvPr/>
          </p:nvSpPr>
          <p:spPr>
            <a:xfrm>
              <a:off x="5902414" y="4985306"/>
              <a:ext cx="401476" cy="91440"/>
            </a:xfrm>
            <a:custGeom>
              <a:avLst/>
              <a:gdLst>
                <a:gd name="connsiteX0" fmla="*/ 0 w 401476"/>
                <a:gd name="connsiteY0" fmla="*/ 45720 h 91440"/>
                <a:gd name="connsiteX1" fmla="*/ 401476 w 401476"/>
                <a:gd name="connsiteY1" fmla="*/ 45720 h 91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01476" h="91440">
                  <a:moveTo>
                    <a:pt x="0" y="45720"/>
                  </a:moveTo>
                  <a:lnTo>
                    <a:pt x="401476" y="45720"/>
                  </a:lnTo>
                </a:path>
              </a:pathLst>
            </a:custGeom>
            <a:noFill/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z="-110000"/>
          </p:spPr>
          <p:style>
            <a:lnRef idx="2">
              <a:schemeClr val="accent6">
                <a:tint val="5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6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3402" tIns="35683" rIns="203401" bIns="35684" numCol="1" spcCol="1270" anchor="ctr" anchorCtr="0">
              <a:noAutofit/>
            </a:bodyPr>
            <a:lstStyle/>
            <a:p>
              <a:pPr marL="0" lvl="0" indent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500" kern="12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BD241DE8-164F-D749-A674-03BA7ED88EEA}"/>
                </a:ext>
              </a:extLst>
            </p:cNvPr>
            <p:cNvSpPr/>
            <p:nvPr/>
          </p:nvSpPr>
          <p:spPr>
            <a:xfrm>
              <a:off x="3493552" y="4985306"/>
              <a:ext cx="401476" cy="91440"/>
            </a:xfrm>
            <a:custGeom>
              <a:avLst/>
              <a:gdLst>
                <a:gd name="connsiteX0" fmla="*/ 0 w 401476"/>
                <a:gd name="connsiteY0" fmla="*/ 45720 h 91440"/>
                <a:gd name="connsiteX1" fmla="*/ 401476 w 401476"/>
                <a:gd name="connsiteY1" fmla="*/ 45720 h 91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01476" h="91440">
                  <a:moveTo>
                    <a:pt x="0" y="45720"/>
                  </a:moveTo>
                  <a:lnTo>
                    <a:pt x="401476" y="45720"/>
                  </a:lnTo>
                </a:path>
              </a:pathLst>
            </a:custGeom>
            <a:noFill/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z="-110000"/>
          </p:spPr>
          <p:style>
            <a:lnRef idx="2">
              <a:schemeClr val="accent6">
                <a:tint val="7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6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3402" tIns="35683" rIns="203401" bIns="35684" numCol="1" spcCol="1270" anchor="ctr" anchorCtr="0">
              <a:noAutofit/>
            </a:bodyPr>
            <a:lstStyle/>
            <a:p>
              <a:pPr marL="0" lvl="0" indent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500" kern="1200">
                <a:latin typeface="+mj-lt"/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9EBAF1DA-C2E5-7D49-B901-FA8D9473A0C3}"/>
                </a:ext>
              </a:extLst>
            </p:cNvPr>
            <p:cNvSpPr/>
            <p:nvPr/>
          </p:nvSpPr>
          <p:spPr>
            <a:xfrm>
              <a:off x="1084691" y="3692260"/>
              <a:ext cx="401476" cy="1338766"/>
            </a:xfrm>
            <a:custGeom>
              <a:avLst/>
              <a:gdLst>
                <a:gd name="connsiteX0" fmla="*/ 0 w 401476"/>
                <a:gd name="connsiteY0" fmla="*/ 0 h 1338766"/>
                <a:gd name="connsiteX1" fmla="*/ 200738 w 401476"/>
                <a:gd name="connsiteY1" fmla="*/ 0 h 1338766"/>
                <a:gd name="connsiteX2" fmla="*/ 200738 w 401476"/>
                <a:gd name="connsiteY2" fmla="*/ 1338766 h 1338766"/>
                <a:gd name="connsiteX3" fmla="*/ 401476 w 401476"/>
                <a:gd name="connsiteY3" fmla="*/ 1338766 h 1338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01476" h="1338766">
                  <a:moveTo>
                    <a:pt x="0" y="0"/>
                  </a:moveTo>
                  <a:lnTo>
                    <a:pt x="200738" y="0"/>
                  </a:lnTo>
                  <a:lnTo>
                    <a:pt x="200738" y="1338766"/>
                  </a:lnTo>
                  <a:lnTo>
                    <a:pt x="401476" y="1338766"/>
                  </a:lnTo>
                </a:path>
              </a:pathLst>
            </a:custGeom>
            <a:noFill/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z="-110000"/>
          </p:spPr>
          <p:style>
            <a:lnRef idx="2">
              <a:schemeClr val="accent6">
                <a:tint val="9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6">
                <a:tint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8497" tIns="634441" rIns="178496" bIns="634442" numCol="1" spcCol="1270" anchor="ctr" anchorCtr="0">
              <a:noAutofit/>
            </a:bodyPr>
            <a:lstStyle/>
            <a:p>
              <a:pPr marL="0" lvl="0" indent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500" kern="1200">
                <a:latin typeface="+mj-lt"/>
              </a:endParaRPr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A0E74174-AD93-7648-ACF1-52319727F031}"/>
                </a:ext>
              </a:extLst>
            </p:cNvPr>
            <p:cNvSpPr/>
            <p:nvPr/>
          </p:nvSpPr>
          <p:spPr>
            <a:xfrm>
              <a:off x="1084691" y="3692260"/>
              <a:ext cx="401476" cy="573757"/>
            </a:xfrm>
            <a:custGeom>
              <a:avLst/>
              <a:gdLst>
                <a:gd name="connsiteX0" fmla="*/ 0 w 401476"/>
                <a:gd name="connsiteY0" fmla="*/ 0 h 573757"/>
                <a:gd name="connsiteX1" fmla="*/ 200738 w 401476"/>
                <a:gd name="connsiteY1" fmla="*/ 0 h 573757"/>
                <a:gd name="connsiteX2" fmla="*/ 200738 w 401476"/>
                <a:gd name="connsiteY2" fmla="*/ 573757 h 573757"/>
                <a:gd name="connsiteX3" fmla="*/ 401476 w 401476"/>
                <a:gd name="connsiteY3" fmla="*/ 573757 h 573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01476" h="573757">
                  <a:moveTo>
                    <a:pt x="0" y="0"/>
                  </a:moveTo>
                  <a:lnTo>
                    <a:pt x="200738" y="0"/>
                  </a:lnTo>
                  <a:lnTo>
                    <a:pt x="200738" y="573757"/>
                  </a:lnTo>
                  <a:lnTo>
                    <a:pt x="401476" y="573757"/>
                  </a:lnTo>
                </a:path>
              </a:pathLst>
            </a:custGeom>
            <a:noFill/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z="-110000"/>
          </p:spPr>
          <p:style>
            <a:lnRef idx="2">
              <a:schemeClr val="accent6">
                <a:tint val="9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6">
                <a:tint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5932" tIns="269372" rIns="195931" bIns="269372" numCol="1" spcCol="1270" anchor="ctr" anchorCtr="0">
              <a:noAutofit/>
            </a:bodyPr>
            <a:lstStyle/>
            <a:p>
              <a:pPr marL="0" lvl="0" indent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500" kern="1200">
                <a:latin typeface="+mj-lt"/>
              </a:endParaRPr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533C402C-3255-234C-A954-2281024FEAAD}"/>
                </a:ext>
              </a:extLst>
            </p:cNvPr>
            <p:cNvSpPr/>
            <p:nvPr/>
          </p:nvSpPr>
          <p:spPr>
            <a:xfrm>
              <a:off x="5902414" y="3501008"/>
              <a:ext cx="401476" cy="765009"/>
            </a:xfrm>
            <a:custGeom>
              <a:avLst/>
              <a:gdLst>
                <a:gd name="connsiteX0" fmla="*/ 0 w 401476"/>
                <a:gd name="connsiteY0" fmla="*/ 0 h 765009"/>
                <a:gd name="connsiteX1" fmla="*/ 200738 w 401476"/>
                <a:gd name="connsiteY1" fmla="*/ 0 h 765009"/>
                <a:gd name="connsiteX2" fmla="*/ 200738 w 401476"/>
                <a:gd name="connsiteY2" fmla="*/ 765009 h 765009"/>
                <a:gd name="connsiteX3" fmla="*/ 401476 w 401476"/>
                <a:gd name="connsiteY3" fmla="*/ 765009 h 765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01476" h="765009">
                  <a:moveTo>
                    <a:pt x="0" y="0"/>
                  </a:moveTo>
                  <a:lnTo>
                    <a:pt x="200738" y="0"/>
                  </a:lnTo>
                  <a:lnTo>
                    <a:pt x="200738" y="765009"/>
                  </a:lnTo>
                  <a:lnTo>
                    <a:pt x="401476" y="765009"/>
                  </a:lnTo>
                </a:path>
              </a:pathLst>
            </a:custGeom>
            <a:noFill/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z="-110000"/>
          </p:spPr>
          <p:style>
            <a:lnRef idx="2">
              <a:schemeClr val="accent6">
                <a:tint val="5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6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1840" tIns="360905" rIns="191839" bIns="360907" numCol="1" spcCol="1270" anchor="ctr" anchorCtr="0">
              <a:noAutofit/>
            </a:bodyPr>
            <a:lstStyle/>
            <a:p>
              <a:pPr marL="0" lvl="0" indent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500" kern="1200">
                <a:latin typeface="+mj-lt"/>
              </a:endParaRPr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F2B522A5-7A8B-0B4F-B7D3-9B57DF867763}"/>
                </a:ext>
              </a:extLst>
            </p:cNvPr>
            <p:cNvSpPr/>
            <p:nvPr/>
          </p:nvSpPr>
          <p:spPr>
            <a:xfrm>
              <a:off x="5902414" y="3455288"/>
              <a:ext cx="401476" cy="91440"/>
            </a:xfrm>
            <a:custGeom>
              <a:avLst/>
              <a:gdLst>
                <a:gd name="connsiteX0" fmla="*/ 0 w 401476"/>
                <a:gd name="connsiteY0" fmla="*/ 45720 h 91440"/>
                <a:gd name="connsiteX1" fmla="*/ 401476 w 401476"/>
                <a:gd name="connsiteY1" fmla="*/ 45720 h 91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01476" h="91440">
                  <a:moveTo>
                    <a:pt x="0" y="45720"/>
                  </a:moveTo>
                  <a:lnTo>
                    <a:pt x="401476" y="45720"/>
                  </a:lnTo>
                </a:path>
              </a:pathLst>
            </a:custGeom>
            <a:noFill/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z="-110000"/>
          </p:spPr>
          <p:style>
            <a:lnRef idx="2">
              <a:schemeClr val="accent6">
                <a:tint val="5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6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3402" tIns="35683" rIns="203401" bIns="35684" numCol="1" spcCol="1270" anchor="ctr" anchorCtr="0">
              <a:noAutofit/>
            </a:bodyPr>
            <a:lstStyle/>
            <a:p>
              <a:pPr marL="0" lvl="0" indent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500" kern="12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75E7C706-48C4-1248-BFF2-2E915DE5CC55}"/>
                </a:ext>
              </a:extLst>
            </p:cNvPr>
            <p:cNvSpPr/>
            <p:nvPr/>
          </p:nvSpPr>
          <p:spPr>
            <a:xfrm>
              <a:off x="2135617" y="2661468"/>
              <a:ext cx="3766797" cy="839539"/>
            </a:xfrm>
            <a:custGeom>
              <a:avLst/>
              <a:gdLst>
                <a:gd name="connsiteX0" fmla="*/ 3766797 w 3766797"/>
                <a:gd name="connsiteY0" fmla="*/ 839539 h 839539"/>
                <a:gd name="connsiteX1" fmla="*/ 0 w 3766797"/>
                <a:gd name="connsiteY1" fmla="*/ 0 h 8395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766797" h="839539">
                  <a:moveTo>
                    <a:pt x="3766797" y="839539"/>
                  </a:moveTo>
                  <a:lnTo>
                    <a:pt x="0" y="0"/>
                  </a:lnTo>
                </a:path>
              </a:pathLst>
            </a:custGeom>
            <a:noFill/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z="-110000"/>
          </p:spPr>
          <p:style>
            <a:lnRef idx="2">
              <a:schemeClr val="accent6">
                <a:tint val="5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6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99618" tIns="323289" rIns="1799618" bIns="323289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1300" kern="1200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AA9B2D2A-7404-0540-9531-42EAEF893441}"/>
                </a:ext>
              </a:extLst>
            </p:cNvPr>
            <p:cNvSpPr/>
            <p:nvPr/>
          </p:nvSpPr>
          <p:spPr>
            <a:xfrm>
              <a:off x="3493552" y="3455288"/>
              <a:ext cx="401476" cy="91440"/>
            </a:xfrm>
            <a:custGeom>
              <a:avLst/>
              <a:gdLst>
                <a:gd name="connsiteX0" fmla="*/ 0 w 401476"/>
                <a:gd name="connsiteY0" fmla="*/ 45720 h 91440"/>
                <a:gd name="connsiteX1" fmla="*/ 401476 w 401476"/>
                <a:gd name="connsiteY1" fmla="*/ 45720 h 91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01476" h="91440">
                  <a:moveTo>
                    <a:pt x="0" y="45720"/>
                  </a:moveTo>
                  <a:lnTo>
                    <a:pt x="401476" y="45720"/>
                  </a:lnTo>
                </a:path>
              </a:pathLst>
            </a:custGeom>
            <a:noFill/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z="-110000"/>
          </p:spPr>
          <p:style>
            <a:lnRef idx="2">
              <a:schemeClr val="accent6">
                <a:tint val="7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6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3402" tIns="35683" rIns="203401" bIns="35684" numCol="1" spcCol="1270" anchor="ctr" anchorCtr="0">
              <a:noAutofit/>
            </a:bodyPr>
            <a:lstStyle/>
            <a:p>
              <a:pPr marL="0" lvl="0" indent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500" kern="1200">
                <a:latin typeface="+mj-lt"/>
              </a:endParaRPr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F64A2590-DADC-A243-B6B0-B924D75390BE}"/>
                </a:ext>
              </a:extLst>
            </p:cNvPr>
            <p:cNvSpPr/>
            <p:nvPr/>
          </p:nvSpPr>
          <p:spPr>
            <a:xfrm>
              <a:off x="1084691" y="3501008"/>
              <a:ext cx="401476" cy="191252"/>
            </a:xfrm>
            <a:custGeom>
              <a:avLst/>
              <a:gdLst>
                <a:gd name="connsiteX0" fmla="*/ 0 w 401476"/>
                <a:gd name="connsiteY0" fmla="*/ 191252 h 191252"/>
                <a:gd name="connsiteX1" fmla="*/ 200738 w 401476"/>
                <a:gd name="connsiteY1" fmla="*/ 191252 h 191252"/>
                <a:gd name="connsiteX2" fmla="*/ 200738 w 401476"/>
                <a:gd name="connsiteY2" fmla="*/ 0 h 191252"/>
                <a:gd name="connsiteX3" fmla="*/ 401476 w 401476"/>
                <a:gd name="connsiteY3" fmla="*/ 0 h 1912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01476" h="191252">
                  <a:moveTo>
                    <a:pt x="0" y="191252"/>
                  </a:moveTo>
                  <a:lnTo>
                    <a:pt x="200738" y="191252"/>
                  </a:lnTo>
                  <a:lnTo>
                    <a:pt x="200738" y="0"/>
                  </a:lnTo>
                  <a:lnTo>
                    <a:pt x="401476" y="0"/>
                  </a:lnTo>
                </a:path>
              </a:pathLst>
            </a:custGeom>
            <a:noFill/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z="-110000"/>
          </p:spPr>
          <p:style>
            <a:lnRef idx="2">
              <a:schemeClr val="accent6">
                <a:tint val="9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6">
                <a:tint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2321" tIns="84508" rIns="202320" bIns="84509" numCol="1" spcCol="1270" anchor="ctr" anchorCtr="0">
              <a:noAutofit/>
            </a:bodyPr>
            <a:lstStyle/>
            <a:p>
              <a:pPr marL="0" lvl="0" indent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500" kern="1200">
                <a:latin typeface="+mj-lt"/>
              </a:endParaRPr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928DB10B-CFE1-D444-88E4-A002DF51E6BD}"/>
                </a:ext>
              </a:extLst>
            </p:cNvPr>
            <p:cNvSpPr/>
            <p:nvPr/>
          </p:nvSpPr>
          <p:spPr>
            <a:xfrm>
              <a:off x="4387963" y="1588484"/>
              <a:ext cx="1514451" cy="834570"/>
            </a:xfrm>
            <a:custGeom>
              <a:avLst/>
              <a:gdLst>
                <a:gd name="connsiteX0" fmla="*/ 1514451 w 1514451"/>
                <a:gd name="connsiteY0" fmla="*/ 0 h 834570"/>
                <a:gd name="connsiteX1" fmla="*/ 0 w 1514451"/>
                <a:gd name="connsiteY1" fmla="*/ 834570 h 8345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514451" h="834570">
                  <a:moveTo>
                    <a:pt x="1514451" y="0"/>
                  </a:moveTo>
                  <a:lnTo>
                    <a:pt x="0" y="834570"/>
                  </a:lnTo>
                </a:path>
              </a:pathLst>
            </a:custGeom>
            <a:noFill/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z="-110000"/>
          </p:spPr>
          <p:style>
            <a:lnRef idx="2">
              <a:schemeClr val="accent6">
                <a:tint val="5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6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6696" tIns="374056" rIns="726696" bIns="374055" numCol="1" spcCol="1270" anchor="ctr" anchorCtr="0">
              <a:noAutofit/>
            </a:bodyPr>
            <a:lstStyle/>
            <a:p>
              <a:pPr marL="0" lvl="0" indent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600" kern="12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5F51007B-22D7-A349-A193-BA0930C069D6}"/>
                </a:ext>
              </a:extLst>
            </p:cNvPr>
            <p:cNvSpPr/>
            <p:nvPr/>
          </p:nvSpPr>
          <p:spPr>
            <a:xfrm>
              <a:off x="5902414" y="1205979"/>
              <a:ext cx="401476" cy="382504"/>
            </a:xfrm>
            <a:custGeom>
              <a:avLst/>
              <a:gdLst>
                <a:gd name="connsiteX0" fmla="*/ 0 w 401476"/>
                <a:gd name="connsiteY0" fmla="*/ 382504 h 382504"/>
                <a:gd name="connsiteX1" fmla="*/ 200738 w 401476"/>
                <a:gd name="connsiteY1" fmla="*/ 382504 h 382504"/>
                <a:gd name="connsiteX2" fmla="*/ 200738 w 401476"/>
                <a:gd name="connsiteY2" fmla="*/ 0 h 382504"/>
                <a:gd name="connsiteX3" fmla="*/ 401476 w 401476"/>
                <a:gd name="connsiteY3" fmla="*/ 0 h 382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01476" h="382504">
                  <a:moveTo>
                    <a:pt x="0" y="382504"/>
                  </a:moveTo>
                  <a:lnTo>
                    <a:pt x="200738" y="382504"/>
                  </a:lnTo>
                  <a:lnTo>
                    <a:pt x="200738" y="0"/>
                  </a:lnTo>
                  <a:lnTo>
                    <a:pt x="401476" y="0"/>
                  </a:lnTo>
                </a:path>
              </a:pathLst>
            </a:custGeom>
            <a:noFill/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z="-110000"/>
          </p:spPr>
          <p:style>
            <a:lnRef idx="2">
              <a:schemeClr val="accent6">
                <a:tint val="5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6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9576" tIns="177390" rIns="199574" bIns="177388" numCol="1" spcCol="1270" anchor="ctr" anchorCtr="0">
              <a:noAutofit/>
            </a:bodyPr>
            <a:lstStyle/>
            <a:p>
              <a:pPr marL="0" lvl="0" indent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500" kern="1200">
                <a:latin typeface="+mj-lt"/>
              </a:endParaRP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6E5EB100-04E1-224F-8D0C-AAC4A61C4C1F}"/>
                </a:ext>
              </a:extLst>
            </p:cNvPr>
            <p:cNvSpPr/>
            <p:nvPr/>
          </p:nvSpPr>
          <p:spPr>
            <a:xfrm>
              <a:off x="3493552" y="1542764"/>
              <a:ext cx="401476" cy="91440"/>
            </a:xfrm>
            <a:custGeom>
              <a:avLst/>
              <a:gdLst>
                <a:gd name="connsiteX0" fmla="*/ 0 w 401476"/>
                <a:gd name="connsiteY0" fmla="*/ 45720 h 91440"/>
                <a:gd name="connsiteX1" fmla="*/ 401476 w 401476"/>
                <a:gd name="connsiteY1" fmla="*/ 45720 h 91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01476" h="91440">
                  <a:moveTo>
                    <a:pt x="0" y="45720"/>
                  </a:moveTo>
                  <a:lnTo>
                    <a:pt x="401476" y="45720"/>
                  </a:lnTo>
                </a:path>
              </a:pathLst>
            </a:custGeom>
            <a:noFill/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z="-110000"/>
          </p:spPr>
          <p:style>
            <a:lnRef idx="2">
              <a:schemeClr val="accent6">
                <a:tint val="7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6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3402" tIns="35683" rIns="203401" bIns="35684" numCol="1" spcCol="1270" anchor="ctr" anchorCtr="0">
              <a:noAutofit/>
            </a:bodyPr>
            <a:lstStyle/>
            <a:p>
              <a:pPr marL="0" lvl="0" indent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500" kern="1200">
                <a:latin typeface="+mj-lt"/>
              </a:endParaRPr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76B36604-D6EB-7D48-9645-59253BBF2442}"/>
                </a:ext>
              </a:extLst>
            </p:cNvPr>
            <p:cNvSpPr/>
            <p:nvPr/>
          </p:nvSpPr>
          <p:spPr>
            <a:xfrm>
              <a:off x="1084691" y="1588484"/>
              <a:ext cx="401476" cy="2103775"/>
            </a:xfrm>
            <a:custGeom>
              <a:avLst/>
              <a:gdLst>
                <a:gd name="connsiteX0" fmla="*/ 0 w 401476"/>
                <a:gd name="connsiteY0" fmla="*/ 2103775 h 2103775"/>
                <a:gd name="connsiteX1" fmla="*/ 200738 w 401476"/>
                <a:gd name="connsiteY1" fmla="*/ 2103775 h 2103775"/>
                <a:gd name="connsiteX2" fmla="*/ 200738 w 401476"/>
                <a:gd name="connsiteY2" fmla="*/ 0 h 2103775"/>
                <a:gd name="connsiteX3" fmla="*/ 401476 w 401476"/>
                <a:gd name="connsiteY3" fmla="*/ 0 h 2103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01476" h="2103775">
                  <a:moveTo>
                    <a:pt x="0" y="2103775"/>
                  </a:moveTo>
                  <a:lnTo>
                    <a:pt x="200738" y="2103775"/>
                  </a:lnTo>
                  <a:lnTo>
                    <a:pt x="200738" y="0"/>
                  </a:lnTo>
                  <a:lnTo>
                    <a:pt x="401476" y="0"/>
                  </a:lnTo>
                </a:path>
              </a:pathLst>
            </a:custGeom>
            <a:noFill/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z="-110000"/>
          </p:spPr>
          <p:style>
            <a:lnRef idx="2">
              <a:schemeClr val="accent6">
                <a:tint val="9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6">
                <a:tint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9895" tIns="998344" rIns="159894" bIns="998344" numCol="1" spcCol="1270" anchor="ctr" anchorCtr="0">
              <a:noAutofit/>
            </a:bodyPr>
            <a:lstStyle/>
            <a:p>
              <a:pPr marL="0" lvl="0" indent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700" kern="1200">
                <a:latin typeface="+mj-lt"/>
              </a:endParaRP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B2BCA293-F73F-B548-8C2C-B57B1FCB86AB}"/>
                </a:ext>
              </a:extLst>
            </p:cNvPr>
            <p:cNvSpPr/>
            <p:nvPr/>
          </p:nvSpPr>
          <p:spPr>
            <a:xfrm rot="16200000">
              <a:off x="-831858" y="3386256"/>
              <a:ext cx="3221092" cy="612007"/>
            </a:xfrm>
            <a:custGeom>
              <a:avLst/>
              <a:gdLst>
                <a:gd name="connsiteX0" fmla="*/ 0 w 3221092"/>
                <a:gd name="connsiteY0" fmla="*/ 0 h 612007"/>
                <a:gd name="connsiteX1" fmla="*/ 3221092 w 3221092"/>
                <a:gd name="connsiteY1" fmla="*/ 0 h 612007"/>
                <a:gd name="connsiteX2" fmla="*/ 3221092 w 3221092"/>
                <a:gd name="connsiteY2" fmla="*/ 612007 h 612007"/>
                <a:gd name="connsiteX3" fmla="*/ 0 w 3221092"/>
                <a:gd name="connsiteY3" fmla="*/ 612007 h 612007"/>
                <a:gd name="connsiteX4" fmla="*/ 0 w 3221092"/>
                <a:gd name="connsiteY4" fmla="*/ 0 h 6120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21092" h="612007">
                  <a:moveTo>
                    <a:pt x="0" y="0"/>
                  </a:moveTo>
                  <a:lnTo>
                    <a:pt x="3221092" y="0"/>
                  </a:lnTo>
                  <a:lnTo>
                    <a:pt x="3221092" y="612007"/>
                  </a:lnTo>
                  <a:lnTo>
                    <a:pt x="0" y="612007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shade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6">
                <a:shade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0319" tIns="20319" rIns="20320" bIns="20320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200" kern="1200" dirty="0" err="1">
                  <a:latin typeface="+mj-lt"/>
                </a:rPr>
                <a:t>Osnovna</a:t>
              </a:r>
              <a:r>
                <a:rPr lang="en-US" sz="3200" kern="1200" dirty="0">
                  <a:latin typeface="+mj-lt"/>
                </a:rPr>
                <a:t> </a:t>
              </a:r>
              <a:r>
                <a:rPr lang="en-US" sz="3200" kern="1200" dirty="0" err="1">
                  <a:latin typeface="+mj-lt"/>
                </a:rPr>
                <a:t>šola</a:t>
              </a:r>
              <a:r>
                <a:rPr lang="en-US" sz="3200" kern="1200" dirty="0">
                  <a:latin typeface="+mj-lt"/>
                </a:rPr>
                <a:t> - II</a:t>
              </a:r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BC5F6083-FC0A-C54E-BBC3-810FA004F444}"/>
                </a:ext>
              </a:extLst>
            </p:cNvPr>
            <p:cNvSpPr/>
            <p:nvPr/>
          </p:nvSpPr>
          <p:spPr>
            <a:xfrm>
              <a:off x="1486168" y="1282480"/>
              <a:ext cx="2007384" cy="612007"/>
            </a:xfrm>
            <a:custGeom>
              <a:avLst/>
              <a:gdLst>
                <a:gd name="connsiteX0" fmla="*/ 0 w 2007384"/>
                <a:gd name="connsiteY0" fmla="*/ 0 h 612007"/>
                <a:gd name="connsiteX1" fmla="*/ 2007384 w 2007384"/>
                <a:gd name="connsiteY1" fmla="*/ 0 h 612007"/>
                <a:gd name="connsiteX2" fmla="*/ 2007384 w 2007384"/>
                <a:gd name="connsiteY2" fmla="*/ 612007 h 612007"/>
                <a:gd name="connsiteX3" fmla="*/ 0 w 2007384"/>
                <a:gd name="connsiteY3" fmla="*/ 612007 h 612007"/>
                <a:gd name="connsiteX4" fmla="*/ 0 w 2007384"/>
                <a:gd name="connsiteY4" fmla="*/ 0 h 6120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07384" h="612007">
                  <a:moveTo>
                    <a:pt x="0" y="0"/>
                  </a:moveTo>
                  <a:lnTo>
                    <a:pt x="2007384" y="0"/>
                  </a:lnTo>
                  <a:lnTo>
                    <a:pt x="2007384" y="612007"/>
                  </a:lnTo>
                  <a:lnTo>
                    <a:pt x="0" y="612007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shade val="8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6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 dirty="0" err="1">
                  <a:latin typeface="+mj-lt"/>
                </a:rPr>
                <a:t>Gimnazije</a:t>
              </a:r>
              <a:r>
                <a:rPr lang="en-US" sz="2000" kern="1200" dirty="0">
                  <a:latin typeface="+mj-lt"/>
                </a:rPr>
                <a:t> - V</a:t>
              </a:r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12B87EB8-F9AD-324D-8D7B-A00F298280A7}"/>
                </a:ext>
              </a:extLst>
            </p:cNvPr>
            <p:cNvSpPr/>
            <p:nvPr/>
          </p:nvSpPr>
          <p:spPr>
            <a:xfrm>
              <a:off x="3895029" y="1282480"/>
              <a:ext cx="2007384" cy="612007"/>
            </a:xfrm>
            <a:custGeom>
              <a:avLst/>
              <a:gdLst>
                <a:gd name="connsiteX0" fmla="*/ 0 w 2007384"/>
                <a:gd name="connsiteY0" fmla="*/ 153002 h 612007"/>
                <a:gd name="connsiteX1" fmla="*/ 1701381 w 2007384"/>
                <a:gd name="connsiteY1" fmla="*/ 153002 h 612007"/>
                <a:gd name="connsiteX2" fmla="*/ 1701381 w 2007384"/>
                <a:gd name="connsiteY2" fmla="*/ 0 h 612007"/>
                <a:gd name="connsiteX3" fmla="*/ 2007384 w 2007384"/>
                <a:gd name="connsiteY3" fmla="*/ 306004 h 612007"/>
                <a:gd name="connsiteX4" fmla="*/ 1701381 w 2007384"/>
                <a:gd name="connsiteY4" fmla="*/ 612007 h 612007"/>
                <a:gd name="connsiteX5" fmla="*/ 1701381 w 2007384"/>
                <a:gd name="connsiteY5" fmla="*/ 459005 h 612007"/>
                <a:gd name="connsiteX6" fmla="*/ 0 w 2007384"/>
                <a:gd name="connsiteY6" fmla="*/ 459005 h 612007"/>
                <a:gd name="connsiteX7" fmla="*/ 0 w 2007384"/>
                <a:gd name="connsiteY7" fmla="*/ 153002 h 6120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007384" h="612007">
                  <a:moveTo>
                    <a:pt x="0" y="153002"/>
                  </a:moveTo>
                  <a:lnTo>
                    <a:pt x="1701381" y="153002"/>
                  </a:lnTo>
                  <a:lnTo>
                    <a:pt x="1701381" y="0"/>
                  </a:lnTo>
                  <a:lnTo>
                    <a:pt x="2007384" y="306004"/>
                  </a:lnTo>
                  <a:lnTo>
                    <a:pt x="1701381" y="612007"/>
                  </a:lnTo>
                  <a:lnTo>
                    <a:pt x="1701381" y="459005"/>
                  </a:lnTo>
                  <a:lnTo>
                    <a:pt x="0" y="459005"/>
                  </a:lnTo>
                  <a:lnTo>
                    <a:pt x="0" y="153002"/>
                  </a:lnTo>
                  <a:close/>
                </a:path>
              </a:pathLst>
            </a:custGeom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tint val="99000"/>
                <a:hueOff val="0"/>
                <a:satOff val="0"/>
                <a:lumOff val="0"/>
                <a:alphaOff val="0"/>
              </a:schemeClr>
            </a:fillRef>
            <a:effectRef idx="1">
              <a:schemeClr val="accent6">
                <a:tint val="99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700" tIns="165702" rIns="165702" bIns="165702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 dirty="0" err="1">
                  <a:latin typeface="+mj-lt"/>
                </a:rPr>
                <a:t>Splošna</a:t>
              </a:r>
              <a:r>
                <a:rPr lang="en-US" sz="2000" kern="1200" dirty="0">
                  <a:latin typeface="+mj-lt"/>
                </a:rPr>
                <a:t> </a:t>
              </a:r>
              <a:r>
                <a:rPr lang="en-US" sz="2000" kern="1200" dirty="0" err="1">
                  <a:latin typeface="+mj-lt"/>
                </a:rPr>
                <a:t>matura</a:t>
              </a:r>
              <a:endParaRPr lang="en-US" sz="2000" kern="1200" dirty="0">
                <a:latin typeface="+mj-lt"/>
              </a:endParaRPr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36490EE5-DF14-BF4A-B233-158271E07444}"/>
                </a:ext>
              </a:extLst>
            </p:cNvPr>
            <p:cNvSpPr/>
            <p:nvPr/>
          </p:nvSpPr>
          <p:spPr>
            <a:xfrm>
              <a:off x="6303891" y="899976"/>
              <a:ext cx="2007384" cy="612007"/>
            </a:xfrm>
            <a:custGeom>
              <a:avLst/>
              <a:gdLst>
                <a:gd name="connsiteX0" fmla="*/ 0 w 2007384"/>
                <a:gd name="connsiteY0" fmla="*/ 0 h 612007"/>
                <a:gd name="connsiteX1" fmla="*/ 2007384 w 2007384"/>
                <a:gd name="connsiteY1" fmla="*/ 0 h 612007"/>
                <a:gd name="connsiteX2" fmla="*/ 2007384 w 2007384"/>
                <a:gd name="connsiteY2" fmla="*/ 612007 h 612007"/>
                <a:gd name="connsiteX3" fmla="*/ 0 w 2007384"/>
                <a:gd name="connsiteY3" fmla="*/ 612007 h 612007"/>
                <a:gd name="connsiteX4" fmla="*/ 0 w 2007384"/>
                <a:gd name="connsiteY4" fmla="*/ 0 h 6120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07384" h="612007">
                  <a:moveTo>
                    <a:pt x="0" y="0"/>
                  </a:moveTo>
                  <a:lnTo>
                    <a:pt x="2007384" y="0"/>
                  </a:lnTo>
                  <a:lnTo>
                    <a:pt x="2007384" y="612007"/>
                  </a:lnTo>
                  <a:lnTo>
                    <a:pt x="0" y="612007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tint val="7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6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890" tIns="8890" rIns="8890" bIns="889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400" kern="1200" dirty="0" err="1">
                  <a:latin typeface="+mj-lt"/>
                </a:rPr>
                <a:t>Univerzitetni</a:t>
              </a:r>
              <a:r>
                <a:rPr lang="en-US" sz="1400" kern="1200" dirty="0">
                  <a:latin typeface="+mj-lt"/>
                </a:rPr>
                <a:t> </a:t>
              </a:r>
              <a:r>
                <a:rPr lang="en-US" sz="1400" kern="1200" dirty="0" err="1">
                  <a:latin typeface="+mj-lt"/>
                </a:rPr>
                <a:t>programi</a:t>
              </a:r>
              <a:r>
                <a:rPr lang="en-US" sz="1400" kern="1200" dirty="0">
                  <a:latin typeface="+mj-lt"/>
                </a:rPr>
                <a:t> </a:t>
              </a:r>
            </a:p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400" kern="1200" dirty="0">
                  <a:latin typeface="+mj-lt"/>
                </a:rPr>
                <a:t>VI, VII, VIII</a:t>
              </a:r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664241BC-3E0B-4D4C-A440-208B989D60A1}"/>
                </a:ext>
              </a:extLst>
            </p:cNvPr>
            <p:cNvSpPr/>
            <p:nvPr/>
          </p:nvSpPr>
          <p:spPr>
            <a:xfrm>
              <a:off x="4387963" y="2117050"/>
              <a:ext cx="2007384" cy="612007"/>
            </a:xfrm>
            <a:custGeom>
              <a:avLst/>
              <a:gdLst>
                <a:gd name="connsiteX0" fmla="*/ 0 w 2007384"/>
                <a:gd name="connsiteY0" fmla="*/ 0 h 612007"/>
                <a:gd name="connsiteX1" fmla="*/ 2007384 w 2007384"/>
                <a:gd name="connsiteY1" fmla="*/ 0 h 612007"/>
                <a:gd name="connsiteX2" fmla="*/ 2007384 w 2007384"/>
                <a:gd name="connsiteY2" fmla="*/ 612007 h 612007"/>
                <a:gd name="connsiteX3" fmla="*/ 0 w 2007384"/>
                <a:gd name="connsiteY3" fmla="*/ 612007 h 612007"/>
                <a:gd name="connsiteX4" fmla="*/ 0 w 2007384"/>
                <a:gd name="connsiteY4" fmla="*/ 0 h 6120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07384" h="612007">
                  <a:moveTo>
                    <a:pt x="0" y="0"/>
                  </a:moveTo>
                  <a:lnTo>
                    <a:pt x="2007384" y="0"/>
                  </a:lnTo>
                  <a:lnTo>
                    <a:pt x="2007384" y="612007"/>
                  </a:lnTo>
                  <a:lnTo>
                    <a:pt x="0" y="612007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tint val="7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6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>
                  <a:latin typeface="+mj-lt"/>
                </a:rPr>
                <a:t>Poklicni tečaj</a:t>
              </a:r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280051EC-5202-AF4E-BAC5-134DB4734F99}"/>
                </a:ext>
              </a:extLst>
            </p:cNvPr>
            <p:cNvSpPr/>
            <p:nvPr/>
          </p:nvSpPr>
          <p:spPr>
            <a:xfrm>
              <a:off x="1486168" y="3195004"/>
              <a:ext cx="2007384" cy="612007"/>
            </a:xfrm>
            <a:custGeom>
              <a:avLst/>
              <a:gdLst>
                <a:gd name="connsiteX0" fmla="*/ 0 w 2007384"/>
                <a:gd name="connsiteY0" fmla="*/ 0 h 612007"/>
                <a:gd name="connsiteX1" fmla="*/ 2007384 w 2007384"/>
                <a:gd name="connsiteY1" fmla="*/ 0 h 612007"/>
                <a:gd name="connsiteX2" fmla="*/ 2007384 w 2007384"/>
                <a:gd name="connsiteY2" fmla="*/ 612007 h 612007"/>
                <a:gd name="connsiteX3" fmla="*/ 0 w 2007384"/>
                <a:gd name="connsiteY3" fmla="*/ 612007 h 612007"/>
                <a:gd name="connsiteX4" fmla="*/ 0 w 2007384"/>
                <a:gd name="connsiteY4" fmla="*/ 0 h 6120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07384" h="612007">
                  <a:moveTo>
                    <a:pt x="0" y="0"/>
                  </a:moveTo>
                  <a:lnTo>
                    <a:pt x="2007384" y="0"/>
                  </a:lnTo>
                  <a:lnTo>
                    <a:pt x="2007384" y="612007"/>
                  </a:lnTo>
                  <a:lnTo>
                    <a:pt x="0" y="612007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shade val="8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6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 dirty="0">
                  <a:latin typeface="+mj-lt"/>
                </a:rPr>
                <a:t>SSI - V</a:t>
              </a:r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A814F1E1-D088-0B41-AF67-1F389D187FFF}"/>
                </a:ext>
              </a:extLst>
            </p:cNvPr>
            <p:cNvSpPr/>
            <p:nvPr/>
          </p:nvSpPr>
          <p:spPr>
            <a:xfrm>
              <a:off x="3895029" y="3195004"/>
              <a:ext cx="2007384" cy="612007"/>
            </a:xfrm>
            <a:custGeom>
              <a:avLst/>
              <a:gdLst>
                <a:gd name="connsiteX0" fmla="*/ 0 w 2007384"/>
                <a:gd name="connsiteY0" fmla="*/ 153002 h 612007"/>
                <a:gd name="connsiteX1" fmla="*/ 1701381 w 2007384"/>
                <a:gd name="connsiteY1" fmla="*/ 153002 h 612007"/>
                <a:gd name="connsiteX2" fmla="*/ 1701381 w 2007384"/>
                <a:gd name="connsiteY2" fmla="*/ 0 h 612007"/>
                <a:gd name="connsiteX3" fmla="*/ 2007384 w 2007384"/>
                <a:gd name="connsiteY3" fmla="*/ 306004 h 612007"/>
                <a:gd name="connsiteX4" fmla="*/ 1701381 w 2007384"/>
                <a:gd name="connsiteY4" fmla="*/ 612007 h 612007"/>
                <a:gd name="connsiteX5" fmla="*/ 1701381 w 2007384"/>
                <a:gd name="connsiteY5" fmla="*/ 459005 h 612007"/>
                <a:gd name="connsiteX6" fmla="*/ 0 w 2007384"/>
                <a:gd name="connsiteY6" fmla="*/ 459005 h 612007"/>
                <a:gd name="connsiteX7" fmla="*/ 0 w 2007384"/>
                <a:gd name="connsiteY7" fmla="*/ 153002 h 6120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007384" h="612007">
                  <a:moveTo>
                    <a:pt x="0" y="153002"/>
                  </a:moveTo>
                  <a:lnTo>
                    <a:pt x="1701381" y="153002"/>
                  </a:lnTo>
                  <a:lnTo>
                    <a:pt x="1701381" y="0"/>
                  </a:lnTo>
                  <a:lnTo>
                    <a:pt x="2007384" y="306004"/>
                  </a:lnTo>
                  <a:lnTo>
                    <a:pt x="1701381" y="612007"/>
                  </a:lnTo>
                  <a:lnTo>
                    <a:pt x="1701381" y="459005"/>
                  </a:lnTo>
                  <a:lnTo>
                    <a:pt x="0" y="459005"/>
                  </a:lnTo>
                  <a:lnTo>
                    <a:pt x="0" y="153002"/>
                  </a:lnTo>
                  <a:close/>
                </a:path>
              </a:pathLst>
            </a:custGeom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tint val="99000"/>
                <a:hueOff val="0"/>
                <a:satOff val="0"/>
                <a:lumOff val="0"/>
                <a:alphaOff val="0"/>
              </a:schemeClr>
            </a:fillRef>
            <a:effectRef idx="1">
              <a:schemeClr val="accent6">
                <a:tint val="99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700" tIns="165702" rIns="165702" bIns="165702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>
                  <a:latin typeface="+mj-lt"/>
                </a:rPr>
                <a:t>Poklicna matura</a:t>
              </a:r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51A4C710-433B-AC4F-B109-D1A8BBA35DB4}"/>
                </a:ext>
              </a:extLst>
            </p:cNvPr>
            <p:cNvSpPr/>
            <p:nvPr/>
          </p:nvSpPr>
          <p:spPr>
            <a:xfrm>
              <a:off x="2135617" y="2355464"/>
              <a:ext cx="2007384" cy="612007"/>
            </a:xfrm>
            <a:custGeom>
              <a:avLst/>
              <a:gdLst>
                <a:gd name="connsiteX0" fmla="*/ 0 w 2007384"/>
                <a:gd name="connsiteY0" fmla="*/ 0 h 612007"/>
                <a:gd name="connsiteX1" fmla="*/ 2007384 w 2007384"/>
                <a:gd name="connsiteY1" fmla="*/ 0 h 612007"/>
                <a:gd name="connsiteX2" fmla="*/ 2007384 w 2007384"/>
                <a:gd name="connsiteY2" fmla="*/ 612007 h 612007"/>
                <a:gd name="connsiteX3" fmla="*/ 0 w 2007384"/>
                <a:gd name="connsiteY3" fmla="*/ 612007 h 612007"/>
                <a:gd name="connsiteX4" fmla="*/ 0 w 2007384"/>
                <a:gd name="connsiteY4" fmla="*/ 0 h 6120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07384" h="612007">
                  <a:moveTo>
                    <a:pt x="0" y="0"/>
                  </a:moveTo>
                  <a:lnTo>
                    <a:pt x="2007384" y="0"/>
                  </a:lnTo>
                  <a:lnTo>
                    <a:pt x="2007384" y="612007"/>
                  </a:lnTo>
                  <a:lnTo>
                    <a:pt x="0" y="612007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tint val="7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6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>
                  <a:latin typeface="+mj-lt"/>
                </a:rPr>
                <a:t>Maturitetni tečaj</a:t>
              </a:r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66BCF7CE-13B9-754C-8646-90106A9F5350}"/>
                </a:ext>
              </a:extLst>
            </p:cNvPr>
            <p:cNvSpPr/>
            <p:nvPr/>
          </p:nvSpPr>
          <p:spPr>
            <a:xfrm>
              <a:off x="6303891" y="3195004"/>
              <a:ext cx="2007384" cy="612007"/>
            </a:xfrm>
            <a:custGeom>
              <a:avLst/>
              <a:gdLst>
                <a:gd name="connsiteX0" fmla="*/ 0 w 2007384"/>
                <a:gd name="connsiteY0" fmla="*/ 0 h 612007"/>
                <a:gd name="connsiteX1" fmla="*/ 2007384 w 2007384"/>
                <a:gd name="connsiteY1" fmla="*/ 0 h 612007"/>
                <a:gd name="connsiteX2" fmla="*/ 2007384 w 2007384"/>
                <a:gd name="connsiteY2" fmla="*/ 612007 h 612007"/>
                <a:gd name="connsiteX3" fmla="*/ 0 w 2007384"/>
                <a:gd name="connsiteY3" fmla="*/ 612007 h 612007"/>
                <a:gd name="connsiteX4" fmla="*/ 0 w 2007384"/>
                <a:gd name="connsiteY4" fmla="*/ 0 h 6120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07384" h="612007">
                  <a:moveTo>
                    <a:pt x="0" y="0"/>
                  </a:moveTo>
                  <a:lnTo>
                    <a:pt x="2007384" y="0"/>
                  </a:lnTo>
                  <a:lnTo>
                    <a:pt x="2007384" y="612007"/>
                  </a:lnTo>
                  <a:lnTo>
                    <a:pt x="0" y="612007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tint val="7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6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 err="1"/>
                <a:t>Visoki</a:t>
              </a:r>
              <a:r>
                <a:rPr lang="en-US" sz="2000" dirty="0"/>
                <a:t> </a:t>
              </a:r>
              <a:r>
                <a:rPr lang="en-US" sz="2000" dirty="0" err="1"/>
                <a:t>strokovni</a:t>
              </a:r>
              <a:r>
                <a:rPr lang="en-US" sz="2000" dirty="0"/>
                <a:t> </a:t>
              </a:r>
              <a:r>
                <a:rPr lang="en-US" sz="2000" dirty="0" err="1"/>
                <a:t>programi</a:t>
              </a:r>
              <a:r>
                <a:rPr lang="en-US" sz="2000" dirty="0"/>
                <a:t> - VI</a:t>
              </a:r>
              <a:endParaRPr lang="en-US" sz="2000" kern="1200" dirty="0">
                <a:latin typeface="+mj-lt"/>
              </a:endParaRPr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FE720BA7-5EDD-0A47-A489-5DEF48B39F43}"/>
                </a:ext>
              </a:extLst>
            </p:cNvPr>
            <p:cNvSpPr/>
            <p:nvPr/>
          </p:nvSpPr>
          <p:spPr>
            <a:xfrm>
              <a:off x="6303891" y="3960013"/>
              <a:ext cx="2007384" cy="612007"/>
            </a:xfrm>
            <a:custGeom>
              <a:avLst/>
              <a:gdLst>
                <a:gd name="connsiteX0" fmla="*/ 0 w 2007384"/>
                <a:gd name="connsiteY0" fmla="*/ 0 h 612007"/>
                <a:gd name="connsiteX1" fmla="*/ 2007384 w 2007384"/>
                <a:gd name="connsiteY1" fmla="*/ 0 h 612007"/>
                <a:gd name="connsiteX2" fmla="*/ 2007384 w 2007384"/>
                <a:gd name="connsiteY2" fmla="*/ 612007 h 612007"/>
                <a:gd name="connsiteX3" fmla="*/ 0 w 2007384"/>
                <a:gd name="connsiteY3" fmla="*/ 612007 h 612007"/>
                <a:gd name="connsiteX4" fmla="*/ 0 w 2007384"/>
                <a:gd name="connsiteY4" fmla="*/ 0 h 6120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07384" h="612007">
                  <a:moveTo>
                    <a:pt x="0" y="0"/>
                  </a:moveTo>
                  <a:lnTo>
                    <a:pt x="2007384" y="0"/>
                  </a:lnTo>
                  <a:lnTo>
                    <a:pt x="2007384" y="612007"/>
                  </a:lnTo>
                  <a:lnTo>
                    <a:pt x="0" y="612007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tint val="7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6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 err="1"/>
                <a:t>Poklic</a:t>
              </a:r>
              <a:endParaRPr lang="en-US" sz="2000" dirty="0"/>
            </a:p>
          </p:txBody>
        </p:sp>
        <p:sp>
          <p:nvSpPr>
            <p:cNvPr id="36" name="Freeform 35">
              <a:extLst>
                <a:ext uri="{FF2B5EF4-FFF2-40B4-BE49-F238E27FC236}">
                  <a16:creationId xmlns:a16="http://schemas.microsoft.com/office/drawing/2014/main" id="{F55D2FFB-25E6-6E41-BF8A-51D116B0FB87}"/>
                </a:ext>
              </a:extLst>
            </p:cNvPr>
            <p:cNvSpPr/>
            <p:nvPr/>
          </p:nvSpPr>
          <p:spPr>
            <a:xfrm>
              <a:off x="1486168" y="3960013"/>
              <a:ext cx="2007384" cy="612007"/>
            </a:xfrm>
            <a:custGeom>
              <a:avLst/>
              <a:gdLst>
                <a:gd name="connsiteX0" fmla="*/ 0 w 2007384"/>
                <a:gd name="connsiteY0" fmla="*/ 0 h 612007"/>
                <a:gd name="connsiteX1" fmla="*/ 2007384 w 2007384"/>
                <a:gd name="connsiteY1" fmla="*/ 0 h 612007"/>
                <a:gd name="connsiteX2" fmla="*/ 2007384 w 2007384"/>
                <a:gd name="connsiteY2" fmla="*/ 612007 h 612007"/>
                <a:gd name="connsiteX3" fmla="*/ 0 w 2007384"/>
                <a:gd name="connsiteY3" fmla="*/ 612007 h 612007"/>
                <a:gd name="connsiteX4" fmla="*/ 0 w 2007384"/>
                <a:gd name="connsiteY4" fmla="*/ 0 h 6120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07384" h="612007">
                  <a:moveTo>
                    <a:pt x="0" y="0"/>
                  </a:moveTo>
                  <a:lnTo>
                    <a:pt x="2007384" y="0"/>
                  </a:lnTo>
                  <a:lnTo>
                    <a:pt x="2007384" y="612007"/>
                  </a:lnTo>
                  <a:lnTo>
                    <a:pt x="0" y="612007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shade val="8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6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 dirty="0">
                  <a:latin typeface="+mj-lt"/>
                </a:rPr>
                <a:t>PTI (2 </a:t>
              </a:r>
              <a:r>
                <a:rPr lang="en-US" sz="2000" kern="1200" dirty="0" err="1">
                  <a:latin typeface="+mj-lt"/>
                </a:rPr>
                <a:t>leti</a:t>
              </a:r>
              <a:r>
                <a:rPr lang="en-US" sz="2000" kern="1200" dirty="0">
                  <a:latin typeface="+mj-lt"/>
                </a:rPr>
                <a:t>) - V</a:t>
              </a:r>
            </a:p>
          </p:txBody>
        </p:sp>
        <p:sp>
          <p:nvSpPr>
            <p:cNvPr id="37" name="Freeform 36">
              <a:extLst>
                <a:ext uri="{FF2B5EF4-FFF2-40B4-BE49-F238E27FC236}">
                  <a16:creationId xmlns:a16="http://schemas.microsoft.com/office/drawing/2014/main" id="{3B5B502A-78BC-F44A-99F2-9766D2B3205A}"/>
                </a:ext>
              </a:extLst>
            </p:cNvPr>
            <p:cNvSpPr/>
            <p:nvPr/>
          </p:nvSpPr>
          <p:spPr>
            <a:xfrm>
              <a:off x="1486168" y="4725023"/>
              <a:ext cx="2007384" cy="612007"/>
            </a:xfrm>
            <a:custGeom>
              <a:avLst/>
              <a:gdLst>
                <a:gd name="connsiteX0" fmla="*/ 0 w 2007384"/>
                <a:gd name="connsiteY0" fmla="*/ 0 h 612007"/>
                <a:gd name="connsiteX1" fmla="*/ 2007384 w 2007384"/>
                <a:gd name="connsiteY1" fmla="*/ 0 h 612007"/>
                <a:gd name="connsiteX2" fmla="*/ 2007384 w 2007384"/>
                <a:gd name="connsiteY2" fmla="*/ 612007 h 612007"/>
                <a:gd name="connsiteX3" fmla="*/ 0 w 2007384"/>
                <a:gd name="connsiteY3" fmla="*/ 612007 h 612007"/>
                <a:gd name="connsiteX4" fmla="*/ 0 w 2007384"/>
                <a:gd name="connsiteY4" fmla="*/ 0 h 6120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07384" h="612007">
                  <a:moveTo>
                    <a:pt x="0" y="0"/>
                  </a:moveTo>
                  <a:lnTo>
                    <a:pt x="2007384" y="0"/>
                  </a:lnTo>
                  <a:lnTo>
                    <a:pt x="2007384" y="612007"/>
                  </a:lnTo>
                  <a:lnTo>
                    <a:pt x="0" y="612007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shade val="8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6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 dirty="0">
                  <a:latin typeface="+mj-lt"/>
                </a:rPr>
                <a:t>SPI (3 </a:t>
              </a:r>
              <a:r>
                <a:rPr lang="en-US" sz="2000" kern="1200" dirty="0" err="1">
                  <a:latin typeface="+mj-lt"/>
                </a:rPr>
                <a:t>leta</a:t>
              </a:r>
              <a:r>
                <a:rPr lang="en-US" sz="2000" kern="1200" dirty="0">
                  <a:latin typeface="+mj-lt"/>
                </a:rPr>
                <a:t>) - IV</a:t>
              </a:r>
            </a:p>
          </p:txBody>
        </p:sp>
        <p:sp>
          <p:nvSpPr>
            <p:cNvPr id="38" name="Freeform 37">
              <a:extLst>
                <a:ext uri="{FF2B5EF4-FFF2-40B4-BE49-F238E27FC236}">
                  <a16:creationId xmlns:a16="http://schemas.microsoft.com/office/drawing/2014/main" id="{4A0717C7-FC3F-F041-84E4-347BA956B9A1}"/>
                </a:ext>
              </a:extLst>
            </p:cNvPr>
            <p:cNvSpPr/>
            <p:nvPr/>
          </p:nvSpPr>
          <p:spPr>
            <a:xfrm>
              <a:off x="3895029" y="4725023"/>
              <a:ext cx="2007384" cy="612007"/>
            </a:xfrm>
            <a:custGeom>
              <a:avLst/>
              <a:gdLst>
                <a:gd name="connsiteX0" fmla="*/ 0 w 2007384"/>
                <a:gd name="connsiteY0" fmla="*/ 0 h 612007"/>
                <a:gd name="connsiteX1" fmla="*/ 2007384 w 2007384"/>
                <a:gd name="connsiteY1" fmla="*/ 0 h 612007"/>
                <a:gd name="connsiteX2" fmla="*/ 2007384 w 2007384"/>
                <a:gd name="connsiteY2" fmla="*/ 612007 h 612007"/>
                <a:gd name="connsiteX3" fmla="*/ 0 w 2007384"/>
                <a:gd name="connsiteY3" fmla="*/ 612007 h 612007"/>
                <a:gd name="connsiteX4" fmla="*/ 0 w 2007384"/>
                <a:gd name="connsiteY4" fmla="*/ 0 h 6120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07384" h="612007">
                  <a:moveTo>
                    <a:pt x="0" y="0"/>
                  </a:moveTo>
                  <a:lnTo>
                    <a:pt x="2007384" y="0"/>
                  </a:lnTo>
                  <a:lnTo>
                    <a:pt x="2007384" y="612007"/>
                  </a:lnTo>
                  <a:lnTo>
                    <a:pt x="0" y="612007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tint val="99000"/>
                <a:hueOff val="0"/>
                <a:satOff val="0"/>
                <a:lumOff val="0"/>
                <a:alphaOff val="0"/>
              </a:schemeClr>
            </a:fillRef>
            <a:effectRef idx="1">
              <a:schemeClr val="accent6">
                <a:tint val="99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>
                  <a:latin typeface="+mj-lt"/>
                </a:rPr>
                <a:t>Zaključni izpit</a:t>
              </a:r>
            </a:p>
          </p:txBody>
        </p:sp>
        <p:sp>
          <p:nvSpPr>
            <p:cNvPr id="39" name="Freeform 38">
              <a:extLst>
                <a:ext uri="{FF2B5EF4-FFF2-40B4-BE49-F238E27FC236}">
                  <a16:creationId xmlns:a16="http://schemas.microsoft.com/office/drawing/2014/main" id="{4AD1949A-F330-284D-B1D0-D8E39F45A167}"/>
                </a:ext>
              </a:extLst>
            </p:cNvPr>
            <p:cNvSpPr/>
            <p:nvPr/>
          </p:nvSpPr>
          <p:spPr>
            <a:xfrm>
              <a:off x="6303891" y="4725023"/>
              <a:ext cx="2007384" cy="612007"/>
            </a:xfrm>
            <a:custGeom>
              <a:avLst/>
              <a:gdLst>
                <a:gd name="connsiteX0" fmla="*/ 0 w 2007384"/>
                <a:gd name="connsiteY0" fmla="*/ 0 h 612007"/>
                <a:gd name="connsiteX1" fmla="*/ 2007384 w 2007384"/>
                <a:gd name="connsiteY1" fmla="*/ 0 h 612007"/>
                <a:gd name="connsiteX2" fmla="*/ 2007384 w 2007384"/>
                <a:gd name="connsiteY2" fmla="*/ 612007 h 612007"/>
                <a:gd name="connsiteX3" fmla="*/ 0 w 2007384"/>
                <a:gd name="connsiteY3" fmla="*/ 612007 h 612007"/>
                <a:gd name="connsiteX4" fmla="*/ 0 w 2007384"/>
                <a:gd name="connsiteY4" fmla="*/ 0 h 6120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07384" h="612007">
                  <a:moveTo>
                    <a:pt x="0" y="0"/>
                  </a:moveTo>
                  <a:lnTo>
                    <a:pt x="2007384" y="0"/>
                  </a:lnTo>
                  <a:lnTo>
                    <a:pt x="2007384" y="612007"/>
                  </a:lnTo>
                  <a:lnTo>
                    <a:pt x="0" y="612007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tint val="7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6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 dirty="0" err="1">
                  <a:latin typeface="+mj-lt"/>
                </a:rPr>
                <a:t>Poklic</a:t>
              </a:r>
              <a:endParaRPr lang="en-US" sz="2000" kern="1200" dirty="0">
                <a:latin typeface="+mj-lt"/>
              </a:endParaRPr>
            </a:p>
          </p:txBody>
        </p:sp>
        <p:sp>
          <p:nvSpPr>
            <p:cNvPr id="40" name="Freeform 39">
              <a:extLst>
                <a:ext uri="{FF2B5EF4-FFF2-40B4-BE49-F238E27FC236}">
                  <a16:creationId xmlns:a16="http://schemas.microsoft.com/office/drawing/2014/main" id="{B377C220-BBEB-E942-9074-84ADAE12562D}"/>
                </a:ext>
              </a:extLst>
            </p:cNvPr>
            <p:cNvSpPr/>
            <p:nvPr/>
          </p:nvSpPr>
          <p:spPr>
            <a:xfrm>
              <a:off x="1486168" y="5490032"/>
              <a:ext cx="2007384" cy="612007"/>
            </a:xfrm>
            <a:custGeom>
              <a:avLst/>
              <a:gdLst>
                <a:gd name="connsiteX0" fmla="*/ 0 w 2007384"/>
                <a:gd name="connsiteY0" fmla="*/ 0 h 612007"/>
                <a:gd name="connsiteX1" fmla="*/ 2007384 w 2007384"/>
                <a:gd name="connsiteY1" fmla="*/ 0 h 612007"/>
                <a:gd name="connsiteX2" fmla="*/ 2007384 w 2007384"/>
                <a:gd name="connsiteY2" fmla="*/ 612007 h 612007"/>
                <a:gd name="connsiteX3" fmla="*/ 0 w 2007384"/>
                <a:gd name="connsiteY3" fmla="*/ 612007 h 612007"/>
                <a:gd name="connsiteX4" fmla="*/ 0 w 2007384"/>
                <a:gd name="connsiteY4" fmla="*/ 0 h 6120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07384" h="612007">
                  <a:moveTo>
                    <a:pt x="0" y="0"/>
                  </a:moveTo>
                  <a:lnTo>
                    <a:pt x="2007384" y="0"/>
                  </a:lnTo>
                  <a:lnTo>
                    <a:pt x="2007384" y="612007"/>
                  </a:lnTo>
                  <a:lnTo>
                    <a:pt x="0" y="612007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shade val="8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6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 dirty="0">
                  <a:latin typeface="+mj-lt"/>
                </a:rPr>
                <a:t>NPI (2 </a:t>
              </a:r>
              <a:r>
                <a:rPr lang="en-US" sz="2000" kern="1200" dirty="0" err="1">
                  <a:latin typeface="+mj-lt"/>
                </a:rPr>
                <a:t>leti</a:t>
              </a:r>
              <a:r>
                <a:rPr lang="en-US" sz="2000" kern="1200" dirty="0">
                  <a:latin typeface="+mj-lt"/>
                </a:rPr>
                <a:t>) - III</a:t>
              </a:r>
            </a:p>
          </p:txBody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9CE3260E-EC8C-3D4F-AD41-3E01CA351D36}"/>
                </a:ext>
              </a:extLst>
            </p:cNvPr>
            <p:cNvSpPr/>
            <p:nvPr/>
          </p:nvSpPr>
          <p:spPr>
            <a:xfrm>
              <a:off x="3895029" y="5490032"/>
              <a:ext cx="2007384" cy="612007"/>
            </a:xfrm>
            <a:custGeom>
              <a:avLst/>
              <a:gdLst>
                <a:gd name="connsiteX0" fmla="*/ 0 w 2007384"/>
                <a:gd name="connsiteY0" fmla="*/ 0 h 612007"/>
                <a:gd name="connsiteX1" fmla="*/ 2007384 w 2007384"/>
                <a:gd name="connsiteY1" fmla="*/ 0 h 612007"/>
                <a:gd name="connsiteX2" fmla="*/ 2007384 w 2007384"/>
                <a:gd name="connsiteY2" fmla="*/ 612007 h 612007"/>
                <a:gd name="connsiteX3" fmla="*/ 0 w 2007384"/>
                <a:gd name="connsiteY3" fmla="*/ 612007 h 612007"/>
                <a:gd name="connsiteX4" fmla="*/ 0 w 2007384"/>
                <a:gd name="connsiteY4" fmla="*/ 0 h 6120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07384" h="612007">
                  <a:moveTo>
                    <a:pt x="0" y="0"/>
                  </a:moveTo>
                  <a:lnTo>
                    <a:pt x="2007384" y="0"/>
                  </a:lnTo>
                  <a:lnTo>
                    <a:pt x="2007384" y="612007"/>
                  </a:lnTo>
                  <a:lnTo>
                    <a:pt x="0" y="612007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tint val="99000"/>
                <a:hueOff val="0"/>
                <a:satOff val="0"/>
                <a:lumOff val="0"/>
                <a:alphaOff val="0"/>
              </a:schemeClr>
            </a:fillRef>
            <a:effectRef idx="1">
              <a:schemeClr val="accent6">
                <a:tint val="99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>
                  <a:latin typeface="+mj-lt"/>
                </a:rPr>
                <a:t>Zaključni izpit</a:t>
              </a:r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8EC07474-2768-7B4B-B412-3BF137FE4A8F}"/>
                </a:ext>
              </a:extLst>
            </p:cNvPr>
            <p:cNvSpPr/>
            <p:nvPr/>
          </p:nvSpPr>
          <p:spPr>
            <a:xfrm>
              <a:off x="6303891" y="5490032"/>
              <a:ext cx="2007384" cy="612007"/>
            </a:xfrm>
            <a:custGeom>
              <a:avLst/>
              <a:gdLst>
                <a:gd name="connsiteX0" fmla="*/ 0 w 2007384"/>
                <a:gd name="connsiteY0" fmla="*/ 0 h 612007"/>
                <a:gd name="connsiteX1" fmla="*/ 2007384 w 2007384"/>
                <a:gd name="connsiteY1" fmla="*/ 0 h 612007"/>
                <a:gd name="connsiteX2" fmla="*/ 2007384 w 2007384"/>
                <a:gd name="connsiteY2" fmla="*/ 612007 h 612007"/>
                <a:gd name="connsiteX3" fmla="*/ 0 w 2007384"/>
                <a:gd name="connsiteY3" fmla="*/ 612007 h 612007"/>
                <a:gd name="connsiteX4" fmla="*/ 0 w 2007384"/>
                <a:gd name="connsiteY4" fmla="*/ 0 h 6120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07384" h="612007">
                  <a:moveTo>
                    <a:pt x="0" y="0"/>
                  </a:moveTo>
                  <a:lnTo>
                    <a:pt x="2007384" y="0"/>
                  </a:lnTo>
                  <a:lnTo>
                    <a:pt x="2007384" y="612007"/>
                  </a:lnTo>
                  <a:lnTo>
                    <a:pt x="0" y="612007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tint val="7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6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kern="1200">
                  <a:latin typeface="+mj-lt"/>
                </a:rPr>
                <a:t>Poklic</a:t>
              </a:r>
            </a:p>
          </p:txBody>
        </p:sp>
        <p:sp>
          <p:nvSpPr>
            <p:cNvPr id="44" name="Freeform 43">
              <a:extLst>
                <a:ext uri="{FF2B5EF4-FFF2-40B4-BE49-F238E27FC236}">
                  <a16:creationId xmlns:a16="http://schemas.microsoft.com/office/drawing/2014/main" id="{1E5AD3AC-ADB7-9546-94C5-685C63885515}"/>
                </a:ext>
              </a:extLst>
            </p:cNvPr>
            <p:cNvSpPr/>
            <p:nvPr/>
          </p:nvSpPr>
          <p:spPr>
            <a:xfrm>
              <a:off x="6066037" y="1588483"/>
              <a:ext cx="1334571" cy="1600548"/>
            </a:xfrm>
            <a:custGeom>
              <a:avLst/>
              <a:gdLst>
                <a:gd name="connsiteX0" fmla="*/ 3766797 w 3766797"/>
                <a:gd name="connsiteY0" fmla="*/ 839539 h 839539"/>
                <a:gd name="connsiteX1" fmla="*/ 0 w 3766797"/>
                <a:gd name="connsiteY1" fmla="*/ 0 h 8395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766797" h="839539">
                  <a:moveTo>
                    <a:pt x="3766797" y="839539"/>
                  </a:moveTo>
                  <a:lnTo>
                    <a:pt x="0" y="0"/>
                  </a:lnTo>
                </a:path>
              </a:pathLst>
            </a:custGeom>
            <a:noFill/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z="-110000"/>
          </p:spPr>
          <p:style>
            <a:lnRef idx="2">
              <a:schemeClr val="accent6">
                <a:tint val="5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6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99618" tIns="323289" rIns="1799618" bIns="323289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1300" kern="1200"/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1E64DB49-A9EC-474E-8F8B-BB4954A690CF}"/>
                </a:ext>
              </a:extLst>
            </p:cNvPr>
            <p:cNvSpPr/>
            <p:nvPr/>
          </p:nvSpPr>
          <p:spPr>
            <a:xfrm>
              <a:off x="3140227" y="1778236"/>
              <a:ext cx="1514451" cy="549922"/>
            </a:xfrm>
            <a:custGeom>
              <a:avLst/>
              <a:gdLst>
                <a:gd name="connsiteX0" fmla="*/ 1514451 w 1514451"/>
                <a:gd name="connsiteY0" fmla="*/ 0 h 834570"/>
                <a:gd name="connsiteX1" fmla="*/ 0 w 1514451"/>
                <a:gd name="connsiteY1" fmla="*/ 834570 h 8345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514451" h="834570">
                  <a:moveTo>
                    <a:pt x="1514451" y="0"/>
                  </a:moveTo>
                  <a:lnTo>
                    <a:pt x="0" y="834570"/>
                  </a:lnTo>
                </a:path>
              </a:pathLst>
            </a:custGeom>
            <a:noFill/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z="-110000"/>
          </p:spPr>
          <p:style>
            <a:lnRef idx="2">
              <a:schemeClr val="accent6">
                <a:tint val="5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6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6696" tIns="374056" rIns="726696" bIns="374055" numCol="1" spcCol="1270" anchor="ctr" anchorCtr="0">
              <a:noAutofit/>
            </a:bodyPr>
            <a:lstStyle/>
            <a:p>
              <a:pPr marL="0" lvl="0" indent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600" kern="1200"/>
            </a:p>
          </p:txBody>
        </p:sp>
      </p:grpSp>
      <p:sp>
        <p:nvSpPr>
          <p:cNvPr id="6" name="Down Arrow 5"/>
          <p:cNvSpPr/>
          <p:nvPr/>
        </p:nvSpPr>
        <p:spPr>
          <a:xfrm>
            <a:off x="5148263" y="2708275"/>
            <a:ext cx="228600" cy="228600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7" name="Down Arrow 6"/>
          <p:cNvSpPr/>
          <p:nvPr/>
        </p:nvSpPr>
        <p:spPr>
          <a:xfrm flipV="1">
            <a:off x="3995738" y="1844675"/>
            <a:ext cx="228600" cy="228600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8" name="Right Arrow 7"/>
          <p:cNvSpPr/>
          <p:nvPr/>
        </p:nvSpPr>
        <p:spPr>
          <a:xfrm rot="19067941">
            <a:off x="5462547" y="2090381"/>
            <a:ext cx="2363788" cy="701675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Aft>
                <a:spcPts val="600"/>
              </a:spcAft>
              <a:defRPr/>
            </a:pPr>
            <a:r>
              <a:rPr lang="sl-SI" sz="1600" b="1" dirty="0">
                <a:latin typeface="Calibri"/>
                <a:ea typeface="Times New Roman"/>
                <a:cs typeface="Times New Roman"/>
              </a:rPr>
              <a:t>5.predmet SM</a:t>
            </a:r>
            <a:endParaRPr lang="sl-SI" sz="2400" dirty="0">
              <a:latin typeface="Calibri"/>
              <a:ea typeface="Times New Roman"/>
              <a:cs typeface="Times New Roman"/>
            </a:endParaRPr>
          </a:p>
        </p:txBody>
      </p:sp>
      <p:cxnSp>
        <p:nvCxnSpPr>
          <p:cNvPr id="9" name="Straight Connector 8"/>
          <p:cNvCxnSpPr>
            <a:cxnSpLocks/>
          </p:cNvCxnSpPr>
          <p:nvPr/>
        </p:nvCxnSpPr>
        <p:spPr>
          <a:xfrm>
            <a:off x="472684" y="1921792"/>
            <a:ext cx="7838591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6395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sl-SI" sz="3600" b="1" dirty="0"/>
              <a:t>Zahtevnost v izobraževanju</a:t>
            </a:r>
            <a:br>
              <a:rPr lang="sl-SI" sz="3600" b="1" dirty="0"/>
            </a:br>
            <a:r>
              <a:rPr lang="sl-SI" sz="3600" b="1" dirty="0"/>
              <a:t>in vrednote sodobne družbe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dirty="0"/>
              <a:t>Kakovost univerzitetnega študija temelji na odličnosti učiteljev in </a:t>
            </a:r>
            <a:r>
              <a:rPr lang="sl-SI" sz="2400" b="1" dirty="0"/>
              <a:t>nadpovprečno usposobljenih in motiviranih študentih</a:t>
            </a:r>
            <a:r>
              <a:rPr lang="sl-SI" sz="2400" dirty="0"/>
              <a:t>, ki so opravili zahtevne srednješolske programe z nadpovprečnimi rezultati.</a:t>
            </a:r>
            <a:r>
              <a:rPr lang="en-US" sz="2400" dirty="0"/>
              <a:t> </a:t>
            </a:r>
          </a:p>
          <a:p>
            <a:r>
              <a:rPr lang="sl-SI" sz="2400" dirty="0"/>
              <a:t>Zahtevnost za vpis na univerzitetne študijske programe določa </a:t>
            </a:r>
            <a:r>
              <a:rPr lang="sl-SI" sz="2400" b="1" dirty="0"/>
              <a:t>Zakon o visokem šolstvu</a:t>
            </a:r>
            <a:r>
              <a:rPr lang="sl-SI" sz="2400" dirty="0"/>
              <a:t>.</a:t>
            </a:r>
          </a:p>
          <a:p>
            <a:r>
              <a:rPr lang="sl-SI" sz="2400" dirty="0"/>
              <a:t>Izkušnje nakazujejo, da se možnost za vpis na univerzitetne študijske programe lahko pridobi tudi z </a:t>
            </a:r>
            <a:r>
              <a:rPr lang="sl-SI" sz="2400" b="1" dirty="0"/>
              <a:t>obvozom zakona</a:t>
            </a:r>
            <a:r>
              <a:rPr lang="sl-SI" sz="2400" dirty="0"/>
              <a:t>.</a:t>
            </a:r>
          </a:p>
          <a:p>
            <a:r>
              <a:rPr lang="sl-SI" sz="2400" dirty="0"/>
              <a:t>Zaskrbljujoče je, da to </a:t>
            </a:r>
            <a:r>
              <a:rPr lang="sl-SI" sz="2400" b="1" dirty="0">
                <a:solidFill>
                  <a:srgbClr val="FF0000"/>
                </a:solidFill>
              </a:rPr>
              <a:t>nezakonitost država</a:t>
            </a:r>
            <a:r>
              <a:rPr lang="sl-SI" sz="2400" dirty="0"/>
              <a:t>, ki je zakon sprejela, </a:t>
            </a:r>
            <a:r>
              <a:rPr lang="sl-SI" sz="2400" b="1" dirty="0">
                <a:solidFill>
                  <a:srgbClr val="FF0000"/>
                </a:solidFill>
              </a:rPr>
              <a:t>podpira</a:t>
            </a:r>
            <a:r>
              <a:rPr lang="sl-SI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19459740"/>
      </p:ext>
    </p:extLst>
  </p:cSld>
  <p:clrMapOvr>
    <a:masterClrMapping/>
  </p:clrMapOvr>
  <p:transition spd="slow">
    <p:cov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1D2B4-3901-BB4E-A34D-184938743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sz="2800" b="1" dirty="0"/>
              <a:t>Ali se je v naši družbi tudi vrednota splošnega znanja izgubila v povprečju odličnosti?</a:t>
            </a:r>
            <a:endParaRPr lang="en-US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C012B6-D589-E64F-A6D6-693578ADC9F0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pPr>
              <a:defRPr/>
            </a:pPr>
            <a:r>
              <a:rPr lang="en-US" sz="2800" b="1" dirty="0"/>
              <a:t>38. </a:t>
            </a:r>
            <a:r>
              <a:rPr lang="en-US" sz="2800" b="1" dirty="0" err="1"/>
              <a:t>člen</a:t>
            </a:r>
            <a:r>
              <a:rPr lang="en-US" sz="2800" b="1" dirty="0"/>
              <a:t> </a:t>
            </a:r>
            <a:r>
              <a:rPr lang="en-US" sz="2800" b="1" dirty="0" err="1"/>
              <a:t>ZViS</a:t>
            </a:r>
            <a:r>
              <a:rPr lang="en-US" sz="2800" dirty="0"/>
              <a:t>:</a:t>
            </a:r>
            <a:endParaRPr lang="sl-SI" sz="2800" dirty="0"/>
          </a:p>
          <a:p>
            <a:pPr lvl="1">
              <a:defRPr/>
            </a:pPr>
            <a:r>
              <a:rPr lang="en-US" sz="2400" dirty="0"/>
              <a:t>V </a:t>
            </a:r>
            <a:r>
              <a:rPr lang="en-US" sz="2400" dirty="0" err="1"/>
              <a:t>visokošolski</a:t>
            </a:r>
            <a:r>
              <a:rPr lang="en-US" sz="2400" dirty="0"/>
              <a:t> </a:t>
            </a:r>
            <a:r>
              <a:rPr lang="en-US" sz="2400" dirty="0" err="1"/>
              <a:t>študij</a:t>
            </a:r>
            <a:r>
              <a:rPr lang="en-US" sz="2400" dirty="0"/>
              <a:t> </a:t>
            </a:r>
            <a:r>
              <a:rPr lang="en-US" sz="2400" dirty="0" err="1"/>
              <a:t>prve</a:t>
            </a:r>
            <a:r>
              <a:rPr lang="en-US" sz="2400" dirty="0"/>
              <a:t> </a:t>
            </a:r>
            <a:r>
              <a:rPr lang="en-US" sz="2400" dirty="0" err="1"/>
              <a:t>stopnje</a:t>
            </a:r>
            <a:r>
              <a:rPr lang="en-US" sz="2400" dirty="0"/>
              <a:t> se </a:t>
            </a:r>
            <a:r>
              <a:rPr lang="en-US" sz="2400" dirty="0" err="1"/>
              <a:t>lahko</a:t>
            </a:r>
            <a:r>
              <a:rPr lang="en-US" sz="2400" dirty="0"/>
              <a:t> </a:t>
            </a:r>
            <a:r>
              <a:rPr lang="en-US" sz="2400" dirty="0" err="1"/>
              <a:t>vpiše</a:t>
            </a:r>
            <a:r>
              <a:rPr lang="en-US" sz="2400" dirty="0"/>
              <a:t>, </a:t>
            </a:r>
            <a:r>
              <a:rPr lang="en-US" sz="2400" dirty="0" err="1"/>
              <a:t>kdor</a:t>
            </a:r>
            <a:r>
              <a:rPr lang="en-US" sz="2400" dirty="0"/>
              <a:t> </a:t>
            </a:r>
            <a:r>
              <a:rPr lang="en-US" sz="2400" dirty="0" err="1"/>
              <a:t>je</a:t>
            </a:r>
            <a:r>
              <a:rPr lang="en-US" sz="2400" dirty="0"/>
              <a:t> </a:t>
            </a:r>
            <a:r>
              <a:rPr lang="en-US" sz="2400" dirty="0" err="1"/>
              <a:t>opravil</a:t>
            </a:r>
            <a:r>
              <a:rPr lang="en-US" sz="2400" dirty="0"/>
              <a:t> </a:t>
            </a:r>
            <a:r>
              <a:rPr lang="en-US" sz="2400" dirty="0" err="1"/>
              <a:t>maturo</a:t>
            </a:r>
            <a:r>
              <a:rPr lang="en-US" sz="2400" dirty="0"/>
              <a:t>.</a:t>
            </a:r>
            <a:endParaRPr lang="sl-SI" sz="2400" dirty="0"/>
          </a:p>
          <a:p>
            <a:pPr lvl="1">
              <a:defRPr/>
            </a:pPr>
            <a:r>
              <a:rPr lang="en-US" sz="2400" dirty="0"/>
              <a:t>V </a:t>
            </a:r>
            <a:r>
              <a:rPr lang="en-US" sz="2400" dirty="0" err="1"/>
              <a:t>študij</a:t>
            </a:r>
            <a:r>
              <a:rPr lang="en-US" sz="2400" dirty="0"/>
              <a:t> </a:t>
            </a:r>
            <a:r>
              <a:rPr lang="en-US" sz="2400" dirty="0" err="1"/>
              <a:t>po</a:t>
            </a:r>
            <a:r>
              <a:rPr lang="en-US" sz="2400" dirty="0"/>
              <a:t> </a:t>
            </a:r>
            <a:r>
              <a:rPr lang="en-US" sz="2400" dirty="0" err="1"/>
              <a:t>univerzitetnem</a:t>
            </a:r>
            <a:r>
              <a:rPr lang="en-US" sz="2400" dirty="0"/>
              <a:t> </a:t>
            </a:r>
            <a:r>
              <a:rPr lang="en-US" sz="2400" dirty="0" err="1"/>
              <a:t>študijskem</a:t>
            </a:r>
            <a:r>
              <a:rPr lang="en-US" sz="2400" dirty="0"/>
              <a:t> </a:t>
            </a:r>
            <a:r>
              <a:rPr lang="en-US" sz="2400" dirty="0" err="1"/>
              <a:t>programu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posameznem</a:t>
            </a:r>
            <a:r>
              <a:rPr lang="en-US" sz="2400" dirty="0"/>
              <a:t> </a:t>
            </a:r>
            <a:r>
              <a:rPr lang="en-US" sz="2400" dirty="0" err="1"/>
              <a:t>strokovnem</a:t>
            </a:r>
            <a:r>
              <a:rPr lang="en-US" sz="2400" dirty="0"/>
              <a:t> </a:t>
            </a:r>
            <a:r>
              <a:rPr lang="en-US" sz="2400" dirty="0" err="1"/>
              <a:t>področju</a:t>
            </a:r>
            <a:r>
              <a:rPr lang="en-US" sz="2400" dirty="0"/>
              <a:t> se </a:t>
            </a:r>
            <a:r>
              <a:rPr lang="en-US" sz="2400" dirty="0" err="1"/>
              <a:t>lahko</a:t>
            </a:r>
            <a:r>
              <a:rPr lang="en-US" sz="2400" dirty="0"/>
              <a:t> </a:t>
            </a:r>
            <a:r>
              <a:rPr lang="en-US" sz="2400" dirty="0" err="1"/>
              <a:t>vpiše</a:t>
            </a:r>
            <a:r>
              <a:rPr lang="en-US" sz="2400" dirty="0"/>
              <a:t> </a:t>
            </a:r>
            <a:r>
              <a:rPr lang="en-US" sz="2400" dirty="0" err="1"/>
              <a:t>tudi</a:t>
            </a:r>
            <a:r>
              <a:rPr lang="en-US" sz="2400" dirty="0"/>
              <a:t>, </a:t>
            </a:r>
            <a:r>
              <a:rPr lang="en-US" sz="2400" dirty="0" err="1"/>
              <a:t>kdor</a:t>
            </a:r>
            <a:r>
              <a:rPr lang="en-US" sz="2400" dirty="0"/>
              <a:t> </a:t>
            </a:r>
            <a:r>
              <a:rPr lang="en-US" sz="2400" dirty="0" err="1"/>
              <a:t>je</a:t>
            </a:r>
            <a:r>
              <a:rPr lang="en-US" sz="2400" dirty="0"/>
              <a:t> </a:t>
            </a:r>
            <a:r>
              <a:rPr lang="en-US" sz="2400" dirty="0" err="1"/>
              <a:t>opravil</a:t>
            </a:r>
            <a:r>
              <a:rPr lang="en-US" sz="2400" dirty="0"/>
              <a:t> </a:t>
            </a:r>
            <a:r>
              <a:rPr lang="en-US" sz="2400" dirty="0" err="1"/>
              <a:t>poklicno</a:t>
            </a:r>
            <a:r>
              <a:rPr lang="en-US" sz="2400" dirty="0"/>
              <a:t> </a:t>
            </a:r>
            <a:r>
              <a:rPr lang="en-US" sz="2400" dirty="0" err="1"/>
              <a:t>maturo</a:t>
            </a:r>
            <a:r>
              <a:rPr lang="en-US" sz="2400" dirty="0"/>
              <a:t> </a:t>
            </a:r>
            <a:r>
              <a:rPr lang="en-US" sz="2400" dirty="0" err="1"/>
              <a:t>po</a:t>
            </a:r>
            <a:r>
              <a:rPr lang="en-US" sz="2400" dirty="0"/>
              <a:t> </a:t>
            </a:r>
            <a:r>
              <a:rPr lang="en-US" sz="2400" dirty="0" err="1"/>
              <a:t>ustreznem</a:t>
            </a:r>
            <a:r>
              <a:rPr lang="en-US" sz="2400" dirty="0"/>
              <a:t> </a:t>
            </a:r>
            <a:r>
              <a:rPr lang="en-US" sz="2400" dirty="0" err="1"/>
              <a:t>programu</a:t>
            </a:r>
            <a:r>
              <a:rPr lang="en-US" sz="2400" dirty="0"/>
              <a:t>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pridobitev</a:t>
            </a:r>
            <a:r>
              <a:rPr lang="en-US" sz="2400" dirty="0"/>
              <a:t> </a:t>
            </a:r>
            <a:r>
              <a:rPr lang="en-US" sz="2400" dirty="0" err="1"/>
              <a:t>srednje</a:t>
            </a:r>
            <a:r>
              <a:rPr lang="en-US" sz="2400" dirty="0"/>
              <a:t> </a:t>
            </a:r>
            <a:r>
              <a:rPr lang="en-US" sz="2400" dirty="0" err="1"/>
              <a:t>strokovne</a:t>
            </a:r>
            <a:r>
              <a:rPr lang="en-US" sz="2400" dirty="0"/>
              <a:t> </a:t>
            </a:r>
            <a:r>
              <a:rPr lang="en-US" sz="2400" dirty="0" err="1"/>
              <a:t>izobrazbe</a:t>
            </a:r>
            <a:r>
              <a:rPr lang="en-US" sz="2400" dirty="0"/>
              <a:t> </a:t>
            </a:r>
            <a:r>
              <a:rPr lang="en-US" sz="2400" b="1" dirty="0"/>
              <a:t>z </a:t>
            </a:r>
            <a:r>
              <a:rPr lang="en-US" sz="2400" b="1" dirty="0" err="1"/>
              <a:t>istega</a:t>
            </a:r>
            <a:r>
              <a:rPr lang="en-US" sz="2400" b="1" dirty="0"/>
              <a:t> </a:t>
            </a:r>
            <a:r>
              <a:rPr lang="en-US" sz="2400" b="1" dirty="0" err="1"/>
              <a:t>strokovnega</a:t>
            </a:r>
            <a:r>
              <a:rPr lang="en-US" sz="2400" b="1" dirty="0"/>
              <a:t> </a:t>
            </a:r>
            <a:r>
              <a:rPr lang="en-US" sz="2400" b="1" dirty="0" err="1"/>
              <a:t>področja</a:t>
            </a:r>
            <a:r>
              <a:rPr lang="en-US" sz="2400" dirty="0"/>
              <a:t> </a:t>
            </a:r>
            <a:r>
              <a:rPr lang="en-US" sz="2400" dirty="0" err="1"/>
              <a:t>ter</a:t>
            </a:r>
            <a:r>
              <a:rPr lang="en-US" sz="2400" dirty="0"/>
              <a:t> </a:t>
            </a:r>
            <a:r>
              <a:rPr lang="en-US" sz="2400" dirty="0" err="1"/>
              <a:t>izpit</a:t>
            </a:r>
            <a:r>
              <a:rPr lang="en-US" sz="2400" dirty="0"/>
              <a:t> </a:t>
            </a:r>
            <a:r>
              <a:rPr lang="en-US" sz="2400" dirty="0" err="1"/>
              <a:t>iz</a:t>
            </a:r>
            <a:r>
              <a:rPr lang="en-US" sz="2400" dirty="0"/>
              <a:t> </a:t>
            </a:r>
            <a:r>
              <a:rPr lang="en-US" sz="2400" dirty="0" err="1"/>
              <a:t>enega</a:t>
            </a:r>
            <a:r>
              <a:rPr lang="en-US" sz="2400" dirty="0"/>
              <a:t> od </a:t>
            </a:r>
            <a:r>
              <a:rPr lang="en-US" sz="2400" dirty="0" err="1"/>
              <a:t>predmetov</a:t>
            </a:r>
            <a:r>
              <a:rPr lang="en-US" sz="2400" dirty="0"/>
              <a:t> mature.</a:t>
            </a:r>
            <a:endParaRPr lang="sl-SI" sz="2400" dirty="0"/>
          </a:p>
          <a:p>
            <a:pPr lvl="1">
              <a:defRPr/>
            </a:pPr>
            <a:r>
              <a:rPr lang="en-US" sz="2400" b="1" dirty="0" err="1"/>
              <a:t>Ustrezni</a:t>
            </a:r>
            <a:r>
              <a:rPr lang="en-US" sz="2400" b="1" dirty="0"/>
              <a:t> program</a:t>
            </a:r>
            <a:r>
              <a:rPr lang="en-US" sz="2400" dirty="0"/>
              <a:t>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pridobitev</a:t>
            </a:r>
            <a:r>
              <a:rPr lang="en-US" sz="2400" dirty="0"/>
              <a:t> </a:t>
            </a:r>
            <a:r>
              <a:rPr lang="en-US" sz="2400" dirty="0" err="1"/>
              <a:t>srednje</a:t>
            </a:r>
            <a:r>
              <a:rPr lang="en-US" sz="2400" dirty="0"/>
              <a:t> </a:t>
            </a:r>
            <a:r>
              <a:rPr lang="en-US" sz="2400" dirty="0" err="1"/>
              <a:t>strokovne</a:t>
            </a:r>
            <a:r>
              <a:rPr lang="en-US" sz="2400" dirty="0"/>
              <a:t> </a:t>
            </a:r>
            <a:r>
              <a:rPr lang="en-US" sz="2400" dirty="0" err="1"/>
              <a:t>izobrazbe</a:t>
            </a:r>
            <a:r>
              <a:rPr lang="en-US" sz="2400" dirty="0"/>
              <a:t> </a:t>
            </a:r>
            <a:r>
              <a:rPr lang="en-US" sz="2400" dirty="0" err="1"/>
              <a:t>ter</a:t>
            </a:r>
            <a:r>
              <a:rPr lang="en-US" sz="2400" dirty="0"/>
              <a:t> </a:t>
            </a:r>
            <a:r>
              <a:rPr lang="en-US" sz="2400" b="1" dirty="0" err="1"/>
              <a:t>predmet</a:t>
            </a:r>
            <a:r>
              <a:rPr lang="en-US" sz="2400" b="1" dirty="0"/>
              <a:t> mature</a:t>
            </a:r>
            <a:r>
              <a:rPr lang="en-US" sz="2400" dirty="0"/>
              <a:t> </a:t>
            </a:r>
            <a:r>
              <a:rPr lang="en-US" sz="2400" dirty="0" err="1"/>
              <a:t>iz</a:t>
            </a:r>
            <a:r>
              <a:rPr lang="en-US" sz="2400" dirty="0"/>
              <a:t> </a:t>
            </a:r>
            <a:r>
              <a:rPr lang="en-US" sz="2400" dirty="0" err="1"/>
              <a:t>prejšnjega</a:t>
            </a:r>
            <a:r>
              <a:rPr lang="en-US" sz="2400" dirty="0"/>
              <a:t> </a:t>
            </a:r>
            <a:r>
              <a:rPr lang="en-US" sz="2400" dirty="0" err="1"/>
              <a:t>odstavka</a:t>
            </a:r>
            <a:r>
              <a:rPr lang="en-US" sz="2400" dirty="0"/>
              <a:t> </a:t>
            </a:r>
            <a:r>
              <a:rPr lang="en-US" sz="2400" b="1" dirty="0"/>
              <a:t>se </a:t>
            </a:r>
            <a:r>
              <a:rPr lang="en-US" sz="2400" b="1" dirty="0" err="1"/>
              <a:t>določita</a:t>
            </a:r>
            <a:r>
              <a:rPr lang="en-US" sz="2400" b="1" dirty="0"/>
              <a:t> s </a:t>
            </a:r>
            <a:r>
              <a:rPr lang="en-US" sz="2400" b="1" dirty="0" err="1"/>
              <a:t>študijskim</a:t>
            </a:r>
            <a:r>
              <a:rPr lang="en-US" sz="2400" b="1" dirty="0"/>
              <a:t> </a:t>
            </a:r>
            <a:r>
              <a:rPr lang="en-US" sz="2400" b="1" dirty="0" err="1"/>
              <a:t>programom</a:t>
            </a:r>
            <a:r>
              <a:rPr lang="en-US" sz="2400" dirty="0"/>
              <a:t>.</a:t>
            </a:r>
            <a:endParaRPr lang="sl-SI" sz="24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252326"/>
      </p:ext>
    </p:extLst>
  </p:cSld>
  <p:clrMapOvr>
    <a:masterClrMapping/>
  </p:clrMapOvr>
  <p:transition spd="slow">
    <p:cov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7339622-5254-7A41-838A-5ACAB730E8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5253637"/>
              </p:ext>
            </p:extLst>
          </p:nvPr>
        </p:nvGraphicFramePr>
        <p:xfrm>
          <a:off x="457200" y="4797152"/>
          <a:ext cx="7620000" cy="12047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4676">
                  <a:extLst>
                    <a:ext uri="{9D8B030D-6E8A-4147-A177-3AD203B41FA5}">
                      <a16:colId xmlns:a16="http://schemas.microsoft.com/office/drawing/2014/main" val="2650059672"/>
                    </a:ext>
                  </a:extLst>
                </a:gridCol>
                <a:gridCol w="1183236">
                  <a:extLst>
                    <a:ext uri="{9D8B030D-6E8A-4147-A177-3AD203B41FA5}">
                      <a16:colId xmlns:a16="http://schemas.microsoft.com/office/drawing/2014/main" val="3289089587"/>
                    </a:ext>
                  </a:extLst>
                </a:gridCol>
                <a:gridCol w="952271">
                  <a:extLst>
                    <a:ext uri="{9D8B030D-6E8A-4147-A177-3AD203B41FA5}">
                      <a16:colId xmlns:a16="http://schemas.microsoft.com/office/drawing/2014/main" val="2337425773"/>
                    </a:ext>
                  </a:extLst>
                </a:gridCol>
                <a:gridCol w="1383038">
                  <a:extLst>
                    <a:ext uri="{9D8B030D-6E8A-4147-A177-3AD203B41FA5}">
                      <a16:colId xmlns:a16="http://schemas.microsoft.com/office/drawing/2014/main" val="443847527"/>
                    </a:ext>
                  </a:extLst>
                </a:gridCol>
                <a:gridCol w="3076779">
                  <a:extLst>
                    <a:ext uri="{9D8B030D-6E8A-4147-A177-3AD203B41FA5}">
                      <a16:colId xmlns:a16="http://schemas.microsoft.com/office/drawing/2014/main" val="401148477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</a:rPr>
                        <a:t>Univerza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</a:rPr>
                        <a:t>Št. uni programov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</a:rPr>
                        <a:t>Vpis le s SM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</a:rPr>
                        <a:t>Določeni programi SSI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</a:rPr>
                        <a:t>Pri izbiri ob omejitvi upoštevan posebna nadarjenost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54825039"/>
                  </a:ext>
                </a:extLst>
              </a:tr>
              <a:tr h="193167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UL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114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28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1 (farmacija)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13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6967815"/>
                  </a:ext>
                </a:extLst>
              </a:tr>
              <a:tr h="193167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</a:rPr>
                        <a:t>UM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51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10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 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2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18706524"/>
                  </a:ext>
                </a:extLst>
              </a:tr>
              <a:tr h="193167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UPR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25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1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 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0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26183098"/>
                  </a:ext>
                </a:extLst>
              </a:tr>
              <a:tr h="193167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UNG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4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0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 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</a:rPr>
                        <a:t>0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37870704"/>
                  </a:ext>
                </a:extLst>
              </a:tr>
            </a:tbl>
          </a:graphicData>
        </a:graphic>
      </p:graphicFrame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4E3A48B-2652-474D-9A7E-62610914FB12}"/>
              </a:ext>
            </a:extLst>
          </p:cNvPr>
          <p:cNvSpPr txBox="1">
            <a:spLocks/>
          </p:cNvSpPr>
          <p:nvPr/>
        </p:nvSpPr>
        <p:spPr>
          <a:xfrm>
            <a:off x="457200" y="548680"/>
            <a:ext cx="76200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/>
            <a:r>
              <a:rPr lang="sl-SI" sz="2800" dirty="0"/>
              <a:t>Namen zakonodajalca v 38. členu ZVIS je povsem jasen: </a:t>
            </a:r>
          </a:p>
          <a:p>
            <a:pPr marL="582930" lvl="1" indent="-285750"/>
            <a:r>
              <a:rPr lang="sl-SI" sz="2600" dirty="0"/>
              <a:t>dijaki, ki so opravili PM in pridobili srednjo strokovno izobrazbo imajo možnost in dobro strokovno podlago za študij na univerzitetnem študijskem programu na </a:t>
            </a:r>
            <a:r>
              <a:rPr lang="sl-SI" sz="2600" b="1" dirty="0"/>
              <a:t>istem strokovnem področju (po vertikali)</a:t>
            </a:r>
            <a:r>
              <a:rPr lang="sl-SI" sz="2600" dirty="0"/>
              <a:t>. </a:t>
            </a:r>
          </a:p>
          <a:p>
            <a:pPr marL="285750" indent="-285750"/>
            <a:r>
              <a:rPr lang="sl-SI" sz="2800" dirty="0"/>
              <a:t>Vsak zapis v univerzitetnem študijskem programu, da se lahko na program vpiše kdor je opravil poklicno maturo po </a:t>
            </a:r>
            <a:r>
              <a:rPr lang="sl-SI" sz="2800" b="1" dirty="0"/>
              <a:t>kateremkoli srednješolskem programu</a:t>
            </a:r>
            <a:r>
              <a:rPr lang="sl-SI" sz="2800" dirty="0"/>
              <a:t> in izpit iz enega od predmetov splošne mature je v </a:t>
            </a:r>
            <a:r>
              <a:rPr lang="sl-SI" sz="2800" b="1" dirty="0"/>
              <a:t>nasprotju z zakonskim določilom </a:t>
            </a:r>
            <a:r>
              <a:rPr lang="sl-SI" sz="2800" dirty="0"/>
              <a:t>38. člena ZVIS.</a:t>
            </a:r>
            <a:r>
              <a:rPr lang="en-US" sz="2800" dirty="0"/>
              <a:t> </a:t>
            </a:r>
          </a:p>
          <a:p>
            <a:pPr marL="285750" indent="-285750"/>
            <a:r>
              <a:rPr lang="en-US" sz="2800" dirty="0" err="1"/>
              <a:t>Takih</a:t>
            </a:r>
            <a:r>
              <a:rPr lang="en-US" sz="2800" dirty="0"/>
              <a:t> </a:t>
            </a:r>
            <a:r>
              <a:rPr lang="en-US" sz="2800" dirty="0" err="1"/>
              <a:t>študijskih</a:t>
            </a:r>
            <a:r>
              <a:rPr lang="en-US" sz="2800" dirty="0"/>
              <a:t> </a:t>
            </a:r>
            <a:r>
              <a:rPr lang="en-US" sz="2800" dirty="0" err="1"/>
              <a:t>programov</a:t>
            </a:r>
            <a:r>
              <a:rPr lang="en-US" sz="2800" dirty="0"/>
              <a:t> </a:t>
            </a:r>
            <a:r>
              <a:rPr lang="en-US" sz="2800" dirty="0" err="1"/>
              <a:t>je</a:t>
            </a:r>
            <a:r>
              <a:rPr lang="en-US" sz="2800" dirty="0"/>
              <a:t> </a:t>
            </a:r>
            <a:r>
              <a:rPr lang="en-US" sz="2800" dirty="0" err="1"/>
              <a:t>cca</a:t>
            </a:r>
            <a:r>
              <a:rPr lang="en-US" sz="2800" dirty="0"/>
              <a:t>. 80% </a:t>
            </a:r>
          </a:p>
          <a:p>
            <a:pPr marL="285750" indent="-285750"/>
            <a:endParaRPr lang="en-US" sz="2800" dirty="0"/>
          </a:p>
          <a:p>
            <a:pPr marL="285750" indent="-285750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9264446"/>
      </p:ext>
    </p:extLst>
  </p:cSld>
  <p:clrMapOvr>
    <a:masterClrMapping/>
  </p:clrMapOvr>
  <p:transition spd="slow">
    <p:cov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37E3412E-D433-1E4A-ACF7-262BC3EB56A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2468271"/>
              </p:ext>
            </p:extLst>
          </p:nvPr>
        </p:nvGraphicFramePr>
        <p:xfrm>
          <a:off x="395536" y="332656"/>
          <a:ext cx="7632848" cy="43204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70DBB41B-F431-AD49-A2F0-CEA73206C56F}"/>
              </a:ext>
            </a:extLst>
          </p:cNvPr>
          <p:cNvSpPr/>
          <p:nvPr/>
        </p:nvSpPr>
        <p:spPr>
          <a:xfrm>
            <a:off x="396981" y="4869160"/>
            <a:ext cx="763140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Sprašujemo se, kako je mogoče, da je </a:t>
            </a:r>
            <a:r>
              <a:rPr lang="sl-SI" b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vpis na univerzitetne </a:t>
            </a:r>
            <a:r>
              <a:rPr lang="sl-SI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študijske programe </a:t>
            </a:r>
            <a:r>
              <a:rPr lang="sl-SI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nasprotju z zakonom </a:t>
            </a:r>
            <a:r>
              <a:rPr lang="sl-SI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(38. člen ZViS) omogočen s poklicno maturo in dodatnim izpitom splošne mature </a:t>
            </a:r>
            <a:r>
              <a:rPr lang="sl-SI" b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skoraj vse smeri študija</a:t>
            </a:r>
            <a:r>
              <a:rPr lang="sl-SI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sl-SI" b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 le po vertikali </a:t>
            </a:r>
            <a:r>
              <a:rPr lang="sl-SI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strokovnega področja.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048389"/>
      </p:ext>
    </p:extLst>
  </p:cSld>
  <p:clrMapOvr>
    <a:masterClrMapping/>
  </p:clrMapOvr>
  <p:transition spd="slow">
    <p:cov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651D3-C279-9247-9553-A499A010C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err="1"/>
              <a:t>Usposobljenost</a:t>
            </a:r>
            <a:r>
              <a:rPr lang="en-US" sz="3600" b="1" dirty="0"/>
              <a:t> </a:t>
            </a:r>
            <a:r>
              <a:rPr lang="en-US" sz="3600" b="1" dirty="0" err="1"/>
              <a:t>za</a:t>
            </a:r>
            <a:r>
              <a:rPr lang="en-US" sz="3600" b="1" dirty="0"/>
              <a:t> </a:t>
            </a:r>
            <a:r>
              <a:rPr lang="en-US" sz="3600" b="1" dirty="0" err="1"/>
              <a:t>univerzitetni</a:t>
            </a:r>
            <a:r>
              <a:rPr lang="en-US" sz="3600" b="1" dirty="0"/>
              <a:t> </a:t>
            </a:r>
            <a:r>
              <a:rPr lang="en-US" sz="3600" b="1" dirty="0" err="1"/>
              <a:t>študij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989476-C54E-944A-A06D-E9EE5D1D2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sl-SI" b="1" dirty="0"/>
              <a:t>Zakon o maturi (Zmat) določa</a:t>
            </a:r>
            <a:r>
              <a:rPr lang="sl-SI" dirty="0"/>
              <a:t>:</a:t>
            </a:r>
          </a:p>
          <a:p>
            <a:r>
              <a:rPr lang="sl-SI" dirty="0"/>
              <a:t>S splošno maturo kandidati dokazujejo doseganje standardov znanj, ki so določeni s cilji gimnazijskih programov, programom maturitetnega tečaja in </a:t>
            </a:r>
            <a:r>
              <a:rPr lang="sl-SI" b="1" dirty="0"/>
              <a:t>usposobljenost za univerzitetni študij</a:t>
            </a:r>
            <a:r>
              <a:rPr lang="sl-SI" dirty="0"/>
              <a:t>. Z opravljeno splošno maturo kandidat pridobi srednjo izobrazbo.</a:t>
            </a:r>
            <a:endParaRPr lang="en-US" dirty="0"/>
          </a:p>
          <a:p>
            <a:r>
              <a:rPr lang="sl-SI" dirty="0"/>
              <a:t>S poklicno maturo kandidati dokazujejo doseganje standardov znanj, ki so določeni s cilji izobraževalnih programov srednjega tehniškega in drugega strokovnega izobraževanja, poklicno-tehniškega izobraževanja, poklicnega tečaja ter </a:t>
            </a:r>
            <a:r>
              <a:rPr lang="sl-SI" b="1" dirty="0"/>
              <a:t>usposobljenost za visokošolski študij.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989689"/>
      </p:ext>
    </p:extLst>
  </p:cSld>
  <p:clrMapOvr>
    <a:masterClrMapping/>
  </p:clrMapOvr>
  <p:transition spd="slow">
    <p:cov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F2F7D-4205-4644-966B-3FA326BE2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sz="3200" b="1" dirty="0"/>
              <a:t>Analiza standardov znanja na poklicni in splošni maturi (ZRSŠ 2018)</a:t>
            </a:r>
            <a:endParaRPr lang="en-US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F3BF1E-88AD-234B-842A-7C140879F6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/>
              <a:t>V gimnazijskem programu je več poudarka na </a:t>
            </a:r>
            <a:r>
              <a:rPr lang="sl-SI" b="1" dirty="0"/>
              <a:t>splošnem, prenosljivem znanju, kompleksnosti in abstraktnosti</a:t>
            </a:r>
            <a:r>
              <a:rPr lang="sl-SI" dirty="0"/>
              <a:t>, hkrati pa tudi na </a:t>
            </a:r>
            <a:r>
              <a:rPr lang="sl-SI" b="1" dirty="0"/>
              <a:t>splošni razgledanosti</a:t>
            </a:r>
            <a:r>
              <a:rPr lang="sl-SI" dirty="0"/>
              <a:t>, </a:t>
            </a:r>
            <a:r>
              <a:rPr lang="sl-SI" b="1" dirty="0"/>
              <a:t>kritičnem mišljenju </a:t>
            </a:r>
            <a:r>
              <a:rPr lang="sl-SI" dirty="0"/>
              <a:t>ter humanistični in naravoslovni pismenosti, metodološkem rigorozu, kar </a:t>
            </a:r>
            <a:r>
              <a:rPr lang="en-US" dirty="0" err="1"/>
              <a:t>omogoča</a:t>
            </a:r>
            <a:r>
              <a:rPr lang="en-US" dirty="0"/>
              <a:t> </a:t>
            </a:r>
            <a:r>
              <a:rPr lang="en-US" dirty="0" err="1"/>
              <a:t>večjo</a:t>
            </a:r>
            <a:r>
              <a:rPr lang="en-US" dirty="0"/>
              <a:t> </a:t>
            </a:r>
            <a:r>
              <a:rPr lang="en-US" dirty="0" err="1"/>
              <a:t>stopnjo</a:t>
            </a:r>
            <a:r>
              <a:rPr lang="en-US" dirty="0"/>
              <a:t> </a:t>
            </a:r>
            <a:r>
              <a:rPr lang="en-US" dirty="0" err="1"/>
              <a:t>generalizacije</a:t>
            </a:r>
            <a:r>
              <a:rPr lang="en-US" dirty="0"/>
              <a:t>, </a:t>
            </a:r>
            <a:r>
              <a:rPr lang="en-US" dirty="0" err="1"/>
              <a:t>abstrakcije</a:t>
            </a:r>
            <a:r>
              <a:rPr lang="en-US" dirty="0"/>
              <a:t> in </a:t>
            </a:r>
            <a:r>
              <a:rPr lang="en-US" dirty="0" err="1"/>
              <a:t>konceptualizacije</a:t>
            </a:r>
            <a:r>
              <a:rPr lang="en-US" dirty="0"/>
              <a:t>, </a:t>
            </a:r>
            <a:r>
              <a:rPr lang="en-US" dirty="0" err="1"/>
              <a:t>ki</a:t>
            </a:r>
            <a:r>
              <a:rPr lang="en-US" dirty="0"/>
              <a:t> so </a:t>
            </a:r>
            <a:r>
              <a:rPr lang="en-US" b="1" dirty="0" err="1">
                <a:solidFill>
                  <a:srgbClr val="FF0000"/>
                </a:solidFill>
              </a:rPr>
              <a:t>nujne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za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uspešno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nadaljevanje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univerzitetnega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študija</a:t>
            </a:r>
            <a:r>
              <a:rPr lang="en-US" dirty="0"/>
              <a:t>.</a:t>
            </a:r>
            <a:endParaRPr lang="sl-SI" dirty="0"/>
          </a:p>
          <a:p>
            <a:r>
              <a:rPr lang="sl-SI" dirty="0"/>
              <a:t>V strokovnih izobraževalnih programih pa je poudarek na </a:t>
            </a:r>
            <a:r>
              <a:rPr lang="sl-SI" b="1" dirty="0"/>
              <a:t>praktičnem</a:t>
            </a:r>
            <a:r>
              <a:rPr lang="sl-SI" dirty="0"/>
              <a:t>, prožnem, specifičnem, v </a:t>
            </a:r>
            <a:r>
              <a:rPr lang="sl-SI" b="1" dirty="0"/>
              <a:t>konkretne problemske situacije</a:t>
            </a:r>
            <a:r>
              <a:rPr lang="sl-SI" dirty="0"/>
              <a:t> prenosljivem znanju.</a:t>
            </a:r>
          </a:p>
          <a:p>
            <a:r>
              <a:rPr lang="sl-SI" dirty="0"/>
              <a:t>Splošna izobrazba je vrednota sama po sebi.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541041"/>
      </p:ext>
    </p:extLst>
  </p:cSld>
  <p:clrMapOvr>
    <a:masterClrMapping/>
  </p:clrMapOvr>
  <p:transition spd="slow">
    <p:cover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45F23-8C8B-6842-907C-89DD6FA43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3600" b="1" dirty="0"/>
              <a:t>Nacionalni program visokega šolstva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FA2DD-1B81-A54E-9F7A-BCAA997C94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/>
              <a:t>Maja 2011 je Državni zbor sprejel </a:t>
            </a:r>
            <a:r>
              <a:rPr lang="sl-SI" i="1" dirty="0"/>
              <a:t>Resolucijo o Nacionalnem programu visokega šolstva za obdobje 2011</a:t>
            </a:r>
            <a:r>
              <a:rPr lang="sl-SI" i="1" dirty="0">
                <a:sym typeface="Symbol" pitchFamily="2" charset="2"/>
              </a:rPr>
              <a:t></a:t>
            </a:r>
            <a:r>
              <a:rPr lang="sl-SI" i="1" dirty="0"/>
              <a:t>2020</a:t>
            </a:r>
            <a:r>
              <a:rPr lang="sl-SI" dirty="0"/>
              <a:t>:</a:t>
            </a:r>
            <a:endParaRPr lang="en-US" dirty="0"/>
          </a:p>
          <a:p>
            <a:pPr lvl="1"/>
            <a:r>
              <a:rPr lang="sl-SI" dirty="0"/>
              <a:t>delež vpisanih študentov, ki ne diplomirajo, naj bi se do leta 2020 znižal od 35 % na 9 %;</a:t>
            </a:r>
            <a:endParaRPr lang="en-US" dirty="0"/>
          </a:p>
          <a:p>
            <a:pPr lvl="1"/>
            <a:r>
              <a:rPr lang="sl-SI" dirty="0"/>
              <a:t>delež prebivalstva med 30. in 34. letom s terciarno izobrazbo naj bi bil vsaj 40 %;</a:t>
            </a:r>
            <a:endParaRPr lang="en-US" dirty="0"/>
          </a:p>
          <a:p>
            <a:pPr lvl="1"/>
            <a:r>
              <a:rPr lang="sl-SI" dirty="0"/>
              <a:t>vključenost generacije med 19. in 24. letom v terciarno izobraževanje naj bi bila 75 %;</a:t>
            </a:r>
            <a:endParaRPr lang="en-US" dirty="0"/>
          </a:p>
          <a:p>
            <a:endParaRPr lang="sl-SI" u="sng" dirty="0"/>
          </a:p>
          <a:p>
            <a:r>
              <a:rPr lang="sl-SI" u="sng" dirty="0"/>
              <a:t>Ali smo pri kvantiteti pozabili na kvaliteto</a:t>
            </a:r>
            <a:r>
              <a:rPr lang="sl-SI" dirty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104580"/>
      </p:ext>
    </p:extLst>
  </p:cSld>
  <p:clrMapOvr>
    <a:masterClrMapping/>
  </p:clrMapOvr>
  <p:transition spd="slow">
    <p:cover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13252</TotalTime>
  <Words>1035</Words>
  <Application>Microsoft Macintosh PowerPoint</Application>
  <PresentationFormat>On-screen Show (4:3)</PresentationFormat>
  <Paragraphs>94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Cambria</vt:lpstr>
      <vt:lpstr>Symbol</vt:lpstr>
      <vt:lpstr>Times New Roman</vt:lpstr>
      <vt:lpstr>Verdana</vt:lpstr>
      <vt:lpstr>Adjacency</vt:lpstr>
      <vt:lpstr>Višja zahtevnost vstopnega znanja za boljšo kakovost univerzitetnih študentov in diplomantov</vt:lpstr>
      <vt:lpstr>PowerPoint Presentation</vt:lpstr>
      <vt:lpstr>Zahtevnost v izobraževanju in vrednote sodobne družbe</vt:lpstr>
      <vt:lpstr>Ali se je v naši družbi tudi vrednota splošnega znanja izgubila v povprečju odličnosti?</vt:lpstr>
      <vt:lpstr>PowerPoint Presentation</vt:lpstr>
      <vt:lpstr>PowerPoint Presentation</vt:lpstr>
      <vt:lpstr>Usposobljenost za univerzitetni študij</vt:lpstr>
      <vt:lpstr>Analiza standardov znanja na poklicni in splošni maturi (ZRSŠ 2018)</vt:lpstr>
      <vt:lpstr>Nacionalni program visokega šolstva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Ukrepajmo takoj!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Izbirna pravila  na SM 2012</dc:title>
  <dc:creator>Blaž Zmazek</dc:creator>
  <cp:lastModifiedBy>Microsoft Office User</cp:lastModifiedBy>
  <cp:revision>81</cp:revision>
  <cp:lastPrinted>2011-10-28T06:00:56Z</cp:lastPrinted>
  <dcterms:created xsi:type="dcterms:W3CDTF">2011-01-26T20:43:39Z</dcterms:created>
  <dcterms:modified xsi:type="dcterms:W3CDTF">2019-05-05T20:20:16Z</dcterms:modified>
</cp:coreProperties>
</file>