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0" r:id="rId3"/>
    <p:sldId id="277" r:id="rId4"/>
    <p:sldId id="263" r:id="rId5"/>
    <p:sldId id="267" r:id="rId6"/>
    <p:sldId id="272" r:id="rId7"/>
    <p:sldId id="273" r:id="rId8"/>
    <p:sldId id="275" r:id="rId9"/>
    <p:sldId id="271" r:id="rId10"/>
    <p:sldId id="274" r:id="rId11"/>
    <p:sldId id="257" r:id="rId12"/>
    <p:sldId id="265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-5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3764-71C5-47F5-9971-A4FA5B9EA222}" type="datetimeFigureOut">
              <a:rPr lang="en-GB" smtClean="0"/>
              <a:pPr/>
              <a:t>06/05/2019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DCAD-FFF4-4EF5-930B-AEFC36D7BD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3764-71C5-47F5-9971-A4FA5B9EA222}" type="datetimeFigureOut">
              <a:rPr lang="en-GB" smtClean="0"/>
              <a:pPr/>
              <a:t>06/05/2019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DCAD-FFF4-4EF5-930B-AEFC36D7BD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3764-71C5-47F5-9971-A4FA5B9EA222}" type="datetimeFigureOut">
              <a:rPr lang="en-GB" smtClean="0"/>
              <a:pPr/>
              <a:t>06/05/2019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DCAD-FFF4-4EF5-930B-AEFC36D7BD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3764-71C5-47F5-9971-A4FA5B9EA222}" type="datetimeFigureOut">
              <a:rPr lang="en-GB" smtClean="0"/>
              <a:pPr/>
              <a:t>06/05/2019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DCAD-FFF4-4EF5-930B-AEFC36D7BD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3764-71C5-47F5-9971-A4FA5B9EA222}" type="datetimeFigureOut">
              <a:rPr lang="en-GB" smtClean="0"/>
              <a:pPr/>
              <a:t>06/05/2019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DCAD-FFF4-4EF5-930B-AEFC36D7BD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3764-71C5-47F5-9971-A4FA5B9EA222}" type="datetimeFigureOut">
              <a:rPr lang="en-GB" smtClean="0"/>
              <a:pPr/>
              <a:t>06/05/2019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DCAD-FFF4-4EF5-930B-AEFC36D7BD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3764-71C5-47F5-9971-A4FA5B9EA222}" type="datetimeFigureOut">
              <a:rPr lang="en-GB" smtClean="0"/>
              <a:pPr/>
              <a:t>06/05/2019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DCAD-FFF4-4EF5-930B-AEFC36D7BD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3764-71C5-47F5-9971-A4FA5B9EA222}" type="datetimeFigureOut">
              <a:rPr lang="en-GB" smtClean="0"/>
              <a:pPr/>
              <a:t>06/05/2019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DCAD-FFF4-4EF5-930B-AEFC36D7BD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3764-71C5-47F5-9971-A4FA5B9EA222}" type="datetimeFigureOut">
              <a:rPr lang="en-GB" smtClean="0"/>
              <a:pPr/>
              <a:t>06/05/2019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DCAD-FFF4-4EF5-930B-AEFC36D7BD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3764-71C5-47F5-9971-A4FA5B9EA222}" type="datetimeFigureOut">
              <a:rPr lang="en-GB" smtClean="0"/>
              <a:pPr/>
              <a:t>06/05/2019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DCAD-FFF4-4EF5-930B-AEFC36D7BD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3764-71C5-47F5-9971-A4FA5B9EA222}" type="datetimeFigureOut">
              <a:rPr lang="en-GB" smtClean="0"/>
              <a:pPr/>
              <a:t>06/05/2019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5DCAD-FFF4-4EF5-930B-AEFC36D7BDA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63764-71C5-47F5-9971-A4FA5B9EA222}" type="datetimeFigureOut">
              <a:rPr lang="en-GB" smtClean="0"/>
              <a:pPr/>
              <a:t>06/05/2019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5DCAD-FFF4-4EF5-930B-AEFC36D7BDA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7.emf"/><Relationship Id="rId4" Type="http://schemas.openxmlformats.org/officeDocument/2006/relationships/image" Target="../media/image5.emf"/><Relationship Id="rId9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.png"/><Relationship Id="rId10" Type="http://schemas.openxmlformats.org/officeDocument/2006/relationships/image" Target="../media/image7.emf"/><Relationship Id="rId4" Type="http://schemas.openxmlformats.org/officeDocument/2006/relationships/image" Target="../media/image5.emf"/><Relationship Id="rId9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e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988840"/>
            <a:ext cx="7776864" cy="1974081"/>
          </a:xfrm>
        </p:spPr>
        <p:txBody>
          <a:bodyPr>
            <a:noAutofit/>
          </a:bodyPr>
          <a:lstStyle/>
          <a:p>
            <a:pPr algn="l"/>
            <a:r>
              <a:rPr lang="sl-SI" sz="3200" b="1" dirty="0" smtClean="0">
                <a:solidFill>
                  <a:srgbClr val="F47920"/>
                </a:solidFill>
                <a:latin typeface="Verdana" pitchFamily="34" charset="0"/>
              </a:rPr>
              <a:t>Sistemi kakovosti, akreditacija, certificiranje </a:t>
            </a:r>
            <a:r>
              <a:rPr lang="sl-SI" sz="3200" b="1" dirty="0">
                <a:solidFill>
                  <a:srgbClr val="F47920"/>
                </a:solidFill>
                <a:latin typeface="Verdana" pitchFamily="34" charset="0"/>
              </a:rPr>
              <a:t>in standardi v povezavi z visokim šolstvom</a:t>
            </a:r>
            <a:endParaRPr lang="en-GB" sz="3200" b="1" dirty="0">
              <a:solidFill>
                <a:srgbClr val="F47920"/>
              </a:solidFill>
              <a:latin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562" y="3933056"/>
            <a:ext cx="6400800" cy="1080120"/>
          </a:xfrm>
        </p:spPr>
        <p:txBody>
          <a:bodyPr>
            <a:normAutofit/>
          </a:bodyPr>
          <a:lstStyle/>
          <a:p>
            <a:pPr algn="l"/>
            <a:r>
              <a:rPr lang="sl-SI" sz="1400" b="1" dirty="0" smtClean="0">
                <a:solidFill>
                  <a:schemeClr val="tx1"/>
                </a:solidFill>
                <a:latin typeface="Verdana" pitchFamily="34" charset="0"/>
              </a:rPr>
              <a:t>Prof. dr. Janko Drnovšek</a:t>
            </a:r>
          </a:p>
          <a:p>
            <a:pPr algn="l"/>
            <a:r>
              <a:rPr lang="sl-SI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Predstojnik Laboratorija za metrologijo in kakovost</a:t>
            </a:r>
          </a:p>
          <a:p>
            <a:pPr algn="l"/>
            <a:r>
              <a:rPr lang="sl-SI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Fakulteta za elektrotehniko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</a:endParaRPr>
          </a:p>
          <a:p>
            <a:pPr algn="l"/>
            <a:r>
              <a:rPr lang="sl-SI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rPr>
              <a:t>Univerza v Ljubljani</a:t>
            </a:r>
          </a:p>
        </p:txBody>
      </p:sp>
      <p:pic>
        <p:nvPicPr>
          <p:cNvPr id="6" name="Picture 5" descr="LMK-logo-clr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4645"/>
            <a:ext cx="1872208" cy="468052"/>
          </a:xfrm>
          <a:prstGeom prst="rect">
            <a:avLst/>
          </a:prstGeom>
        </p:spPr>
      </p:pic>
      <p:pic>
        <p:nvPicPr>
          <p:cNvPr id="8" name="Picture 7" descr="UL_logo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7574" y="116632"/>
            <a:ext cx="2636914" cy="576064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475656" y="6165304"/>
            <a:ext cx="64008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200" b="1" dirty="0" smtClean="0">
                <a:latin typeface="Verdana" pitchFamily="34" charset="0"/>
              </a:rPr>
              <a:t>OD MINIMALNIH STANDARDOV K ODLIČNOSTI</a:t>
            </a:r>
          </a:p>
          <a:p>
            <a:r>
              <a:rPr lang="sl-SI" sz="1200" dirty="0" smtClean="0">
                <a:latin typeface="Verdana" pitchFamily="34" charset="0"/>
              </a:rPr>
              <a:t>posvet o kakovosti v visokem šolstvu, 7. maj 2019</a:t>
            </a:r>
            <a:endParaRPr lang="en-GB" sz="12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683568" y="2564904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1400" dirty="0" smtClean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Visoko </a:t>
            </a:r>
            <a:r>
              <a:rPr lang="sl-SI" sz="14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šolstvo in koncept zagotavljanje kakovosti sta v tej povezavi tako kompleksna sistema, da je potrebna skrajna previdnost, modrost in znanje, da bi bili cilji doseženi</a:t>
            </a:r>
            <a:r>
              <a:rPr lang="sl-SI" sz="1400" dirty="0" smtClean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endParaRPr lang="sl-SI" sz="1400" dirty="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sl-SI" sz="14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Cilji so odličnost v konkurenčnosti na vseh področjih</a:t>
            </a:r>
            <a:r>
              <a:rPr lang="sl-SI" sz="1400" dirty="0" smtClean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endParaRPr lang="sl-SI" sz="1400" dirty="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sl-SI" sz="14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 tem je enako pomembno zagotoviti etično naravnanost dobrobiti na osebnem in družbenem nivoju</a:t>
            </a:r>
            <a:r>
              <a:rPr lang="sl-SI" sz="1400" dirty="0" smtClean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endParaRPr lang="sl-SI" sz="1400" dirty="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sl-SI" sz="14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Prispevek nudi v razmislek, kako smiselno razdeliti in obvladovati </a:t>
            </a:r>
            <a:r>
              <a:rPr lang="sl-SI" sz="1400" b="1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institucionalne vire</a:t>
            </a:r>
            <a:r>
              <a:rPr lang="sl-SI" sz="14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(organizacije, sredstva/denar, prostorske razmere, zakonodajne okvire), </a:t>
            </a:r>
            <a:r>
              <a:rPr lang="sl-SI" sz="1400" b="1" dirty="0" smtClean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vsebinska jedra </a:t>
            </a:r>
            <a:r>
              <a:rPr lang="sl-SI" sz="14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(programe, znanja, načine njih izvedbe</a:t>
            </a:r>
            <a:r>
              <a:rPr lang="sl-SI" sz="1400" dirty="0" smtClean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in, </a:t>
            </a:r>
            <a:r>
              <a:rPr lang="sl-SI" sz="14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kot najpomembnejše,</a:t>
            </a:r>
            <a:r>
              <a:rPr lang="sl-SI" sz="1400" b="1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ključne deležnike sistema,</a:t>
            </a:r>
            <a:r>
              <a:rPr lang="sl-SI" sz="14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to je učitelje in študente</a:t>
            </a:r>
            <a:r>
              <a:rPr lang="sl-SI" sz="1400" dirty="0" smtClean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endParaRPr lang="sl-SI" sz="1400" dirty="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sl-SI" sz="14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Če bi bilo možno zgolj s formalnimi ukrepi zagotoviti odličnost, bi to že vsi zdavnaj naredili.</a:t>
            </a:r>
            <a:endParaRPr lang="sl-SI" sz="1400" b="0" i="0" u="none" strike="noStrike" dirty="0">
              <a:solidFill>
                <a:srgbClr val="21212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1259632" y="155679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b="1" dirty="0" smtClean="0">
                <a:solidFill>
                  <a:srgbClr val="F4792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Zaključek/razmislek</a:t>
            </a:r>
            <a:endParaRPr lang="sl-SI" b="1" dirty="0">
              <a:solidFill>
                <a:srgbClr val="F4792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5" descr="LMK-logo-clr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4645"/>
            <a:ext cx="1872208" cy="468052"/>
          </a:xfrm>
          <a:prstGeom prst="rect">
            <a:avLst/>
          </a:prstGeom>
        </p:spPr>
      </p:pic>
      <p:pic>
        <p:nvPicPr>
          <p:cNvPr id="5" name="Picture 7" descr="UL_logo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7574" y="116632"/>
            <a:ext cx="263691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1226">
            <a:off x="297249" y="4037488"/>
            <a:ext cx="1204684" cy="108727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99592" y="4581128"/>
            <a:ext cx="3312368" cy="1956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en-AU" sz="1400" b="1" dirty="0" smtClean="0">
                <a:solidFill>
                  <a:srgbClr val="F47920"/>
                </a:solidFill>
                <a:latin typeface="Verdana" pitchFamily="34" charset="0"/>
              </a:rPr>
              <a:t>Quality management systems in higher education and science are not sausage machines.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en-A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Kamal M. Hossain, OBE</a:t>
            </a:r>
            <a:endParaRPr kumimoji="0" lang="en-AU" sz="1400" i="0" u="none" strike="noStrike" kern="1200" cap="none" spc="0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67944" y="620688"/>
            <a:ext cx="5228022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LMK-logo-clr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4645"/>
            <a:ext cx="1872208" cy="468052"/>
          </a:xfrm>
          <a:prstGeom prst="rect">
            <a:avLst/>
          </a:prstGeom>
        </p:spPr>
      </p:pic>
      <p:pic>
        <p:nvPicPr>
          <p:cNvPr id="4" name="Picture 7" descr="UL_logo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7574" y="116632"/>
            <a:ext cx="2636914" cy="57606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627" y="1306054"/>
            <a:ext cx="3455510" cy="4749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oljeZBesedilom 5"/>
          <p:cNvSpPr txBox="1"/>
          <p:nvPr/>
        </p:nvSpPr>
        <p:spPr>
          <a:xfrm>
            <a:off x="827584" y="2951415"/>
            <a:ext cx="3528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rgbClr val="F4792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Dileme, komentarji?</a:t>
            </a:r>
          </a:p>
          <a:p>
            <a:endParaRPr lang="sl-SI" sz="3200" b="1" dirty="0">
              <a:solidFill>
                <a:srgbClr val="F4792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l-SI" sz="3200" b="1" dirty="0" smtClean="0">
                <a:solidFill>
                  <a:srgbClr val="F4792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Hvala!</a:t>
            </a:r>
            <a:endParaRPr lang="sl-SI" sz="3200" b="1" dirty="0">
              <a:solidFill>
                <a:srgbClr val="F4792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87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0411" y="980728"/>
            <a:ext cx="8229600" cy="1143000"/>
          </a:xfrm>
        </p:spPr>
        <p:txBody>
          <a:bodyPr/>
          <a:lstStyle/>
          <a:p>
            <a:pPr algn="l"/>
            <a:r>
              <a:rPr lang="sl-SI" b="1" dirty="0" smtClean="0">
                <a:solidFill>
                  <a:srgbClr val="F4792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Vsebina</a:t>
            </a:r>
            <a:endParaRPr lang="sl-SI" b="1" dirty="0">
              <a:solidFill>
                <a:srgbClr val="F4792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82461" y="2032431"/>
            <a:ext cx="8229600" cy="4853135"/>
          </a:xfrm>
        </p:spPr>
        <p:txBody>
          <a:bodyPr>
            <a:normAutofit fontScale="47500" lnSpcReduction="20000"/>
          </a:bodyPr>
          <a:lstStyle/>
          <a:p>
            <a:r>
              <a:rPr lang="sl-SI" dirty="0" smtClean="0">
                <a:latin typeface="Verdana" panose="020B0604030504040204" pitchFamily="34" charset="0"/>
                <a:ea typeface="Verdana" panose="020B0604030504040204" pitchFamily="34" charset="0"/>
              </a:rPr>
              <a:t>primerjava </a:t>
            </a:r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</a:rPr>
              <a:t>in primernost sistemov kakovosti v povezavi z visokim šolstvom </a:t>
            </a:r>
            <a:br>
              <a:rPr lang="sl-SI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sl-SI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l-SI" dirty="0" smtClean="0">
                <a:latin typeface="Verdana" panose="020B0604030504040204" pitchFamily="34" charset="0"/>
                <a:ea typeface="Verdana" panose="020B0604030504040204" pitchFamily="34" charset="0"/>
              </a:rPr>
              <a:t>specifike </a:t>
            </a:r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</a:rPr>
              <a:t>akreditacije, certificiranja sistemov za upravljanja kakovosti, standardi, njihova povezanost in </a:t>
            </a:r>
            <a:r>
              <a:rPr lang="sl-SI" dirty="0" smtClean="0">
                <a:latin typeface="Verdana" panose="020B0604030504040204" pitchFamily="34" charset="0"/>
                <a:ea typeface="Verdana" panose="020B0604030504040204" pitchFamily="34" charset="0"/>
              </a:rPr>
              <a:t>razlike</a:t>
            </a:r>
          </a:p>
          <a:p>
            <a:endParaRPr lang="sl-SI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l-SI" dirty="0" smtClean="0">
                <a:latin typeface="Verdana" panose="020B0604030504040204" pitchFamily="34" charset="0"/>
                <a:ea typeface="Verdana" panose="020B0604030504040204" pitchFamily="34" charset="0"/>
              </a:rPr>
              <a:t>primerjava </a:t>
            </a:r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</a:rPr>
              <a:t>s sistemi kakovosti proizvodov in storitev, CE minimalni standardi, varnost, kakovost</a:t>
            </a:r>
            <a:br>
              <a:rPr lang="sl-SI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sl-SI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l-SI" dirty="0" smtClean="0">
                <a:latin typeface="Verdana" panose="020B0604030504040204" pitchFamily="34" charset="0"/>
                <a:ea typeface="Verdana" panose="020B0604030504040204" pitchFamily="34" charset="0"/>
              </a:rPr>
              <a:t>nujnost </a:t>
            </a:r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</a:rPr>
              <a:t>različnih pristopov med kakovostjo sistemov v industrijskem pomenu in kakovostjo v visokem </a:t>
            </a:r>
            <a:r>
              <a:rPr lang="sl-SI" dirty="0" smtClean="0">
                <a:latin typeface="Verdana" panose="020B0604030504040204" pitchFamily="34" charset="0"/>
                <a:ea typeface="Verdana" panose="020B0604030504040204" pitchFamily="34" charset="0"/>
              </a:rPr>
              <a:t>šolstvu</a:t>
            </a:r>
            <a:endParaRPr lang="sl-SI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sl-SI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l-SI" dirty="0" smtClean="0">
                <a:latin typeface="Verdana" panose="020B0604030504040204" pitchFamily="34" charset="0"/>
                <a:ea typeface="Verdana" panose="020B0604030504040204" pitchFamily="34" charset="0"/>
              </a:rPr>
              <a:t>razlika </a:t>
            </a:r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</a:rPr>
              <a:t>med administrativnim, procesnim vodenjem </a:t>
            </a:r>
            <a:r>
              <a:rPr lang="sl-SI" dirty="0" smtClean="0">
                <a:latin typeface="Verdana" panose="020B0604030504040204" pitchFamily="34" charset="0"/>
                <a:ea typeface="Verdana" panose="020B0604030504040204" pitchFamily="34" charset="0"/>
              </a:rPr>
              <a:t>kakovosti (QM) </a:t>
            </a:r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</a:rPr>
              <a:t>in motivacijsko kreativnem </a:t>
            </a:r>
            <a:r>
              <a:rPr lang="sl-SI" dirty="0" smtClean="0">
                <a:latin typeface="Verdana" panose="020B0604030504040204" pitchFamily="34" charset="0"/>
                <a:ea typeface="Verdana" panose="020B0604030504040204" pitchFamily="34" charset="0"/>
              </a:rPr>
              <a:t>pristopu (EC), </a:t>
            </a:r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</a:rPr>
              <a:t>ki vodi v </a:t>
            </a:r>
            <a:r>
              <a:rPr lang="sl-SI" dirty="0" smtClean="0">
                <a:latin typeface="Verdana" panose="020B0604030504040204" pitchFamily="34" charset="0"/>
                <a:ea typeface="Verdana" panose="020B0604030504040204" pitchFamily="34" charset="0"/>
              </a:rPr>
              <a:t>odličnost</a:t>
            </a:r>
            <a:endParaRPr lang="sl-SI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sl-SI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l-SI" dirty="0" smtClean="0">
                <a:latin typeface="Verdana" panose="020B0604030504040204" pitchFamily="34" charset="0"/>
                <a:ea typeface="Verdana" panose="020B0604030504040204" pitchFamily="34" charset="0"/>
              </a:rPr>
              <a:t>sistemi </a:t>
            </a:r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</a:rPr>
              <a:t>kakovosti v visokem šolstvu da zagotavljajo stabilno in stimulativno okolje, ki omogoča in stimulira lastno iniciativnost, motivacijo, inventivnost, kreativnost, učinkovitost/konkurenčnost, razvoj lastne osebnosti in odnosa do okolice/družbe, materialne osnove,  kar vse vodi v </a:t>
            </a:r>
            <a:r>
              <a:rPr lang="sl-SI" dirty="0" smtClean="0">
                <a:latin typeface="Verdana" panose="020B0604030504040204" pitchFamily="34" charset="0"/>
                <a:ea typeface="Verdana" panose="020B0604030504040204" pitchFamily="34" charset="0"/>
              </a:rPr>
              <a:t>odličnost </a:t>
            </a:r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sl-SI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sl-SI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l-SI" dirty="0" smtClean="0">
                <a:latin typeface="Verdana" panose="020B0604030504040204" pitchFamily="34" charset="0"/>
                <a:ea typeface="Verdana" panose="020B0604030504040204" pitchFamily="34" charset="0"/>
              </a:rPr>
              <a:t>odličnosti </a:t>
            </a:r>
            <a:r>
              <a:rPr lang="sl-SI" dirty="0">
                <a:latin typeface="Verdana" panose="020B0604030504040204" pitchFamily="34" charset="0"/>
                <a:ea typeface="Verdana" panose="020B0604030504040204" pitchFamily="34" charset="0"/>
              </a:rPr>
              <a:t>ni možno doseči zgolj z implementacijo sistemov kakovosti v šolstvu oziroma pretirano </a:t>
            </a:r>
            <a:r>
              <a:rPr lang="sl-SI" dirty="0" smtClean="0">
                <a:latin typeface="Verdana" panose="020B0604030504040204" pitchFamily="34" charset="0"/>
                <a:ea typeface="Verdana" panose="020B0604030504040204" pitchFamily="34" charset="0"/>
              </a:rPr>
              <a:t>regulacijo</a:t>
            </a:r>
            <a:endParaRPr lang="sl-SI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sl-SI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5" descr="LMK-logo-clr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4645"/>
            <a:ext cx="1872208" cy="468052"/>
          </a:xfrm>
          <a:prstGeom prst="rect">
            <a:avLst/>
          </a:prstGeom>
        </p:spPr>
      </p:pic>
      <p:pic>
        <p:nvPicPr>
          <p:cNvPr id="5" name="Picture 7" descr="UL_logo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7574" y="116632"/>
            <a:ext cx="263691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156379"/>
            <a:ext cx="3240360" cy="247672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477" y="5064034"/>
            <a:ext cx="3528392" cy="720253"/>
          </a:xfrm>
          <a:prstGeom prst="rect">
            <a:avLst/>
          </a:prstGeom>
        </p:spPr>
      </p:pic>
      <p:pic>
        <p:nvPicPr>
          <p:cNvPr id="4" name="Picture 5" descr="LMK-logo-clr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24645"/>
            <a:ext cx="1872208" cy="468052"/>
          </a:xfrm>
          <a:prstGeom prst="rect">
            <a:avLst/>
          </a:prstGeom>
        </p:spPr>
      </p:pic>
      <p:pic>
        <p:nvPicPr>
          <p:cNvPr id="5" name="Picture 7" descr="UL_logo-0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7574" y="116632"/>
            <a:ext cx="2636914" cy="576064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683568" y="6438109"/>
            <a:ext cx="8024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b="1" dirty="0" smtClean="0">
                <a:solidFill>
                  <a:srgbClr val="F4792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Izkušnje, znanje, spretnosti, veščine, inovativnost, konkurenčnost, preživetje</a:t>
            </a:r>
            <a:endParaRPr lang="sl-SI" sz="1400" b="1" dirty="0">
              <a:solidFill>
                <a:srgbClr val="F4792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2240" y="2852936"/>
            <a:ext cx="2061362" cy="852134"/>
          </a:xfrm>
          <a:prstGeom prst="rect">
            <a:avLst/>
          </a:prstGeom>
        </p:spPr>
      </p:pic>
      <p:graphicFrame>
        <p:nvGraphicFramePr>
          <p:cNvPr id="11" name="Predmet 10"/>
          <p:cNvGraphicFramePr>
            <a:graphicFrameLocks noChangeAspect="1"/>
          </p:cNvGraphicFramePr>
          <p:nvPr/>
        </p:nvGraphicFramePr>
        <p:xfrm>
          <a:off x="3775794" y="749014"/>
          <a:ext cx="1336266" cy="1422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CorelDRAW" r:id="rId8" imgW="1333800" imgH="1419840" progId="CorelDraw.Graphic.20">
                  <p:embed/>
                </p:oleObj>
              </mc:Choice>
              <mc:Fallback>
                <p:oleObj name="CorelDRAW" r:id="rId8" imgW="1333800" imgH="1419840" progId="CorelDraw.Graphic.20">
                  <p:embed/>
                  <p:pic>
                    <p:nvPicPr>
                      <p:cNvPr id="11" name="Predmet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75794" y="749014"/>
                        <a:ext cx="1336266" cy="1422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Slika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0072" y="1046641"/>
            <a:ext cx="1387275" cy="8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5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156379"/>
            <a:ext cx="3240360" cy="247672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477" y="5064034"/>
            <a:ext cx="3528392" cy="720253"/>
          </a:xfrm>
          <a:prstGeom prst="rect">
            <a:avLst/>
          </a:prstGeom>
        </p:spPr>
      </p:pic>
      <p:pic>
        <p:nvPicPr>
          <p:cNvPr id="4" name="Picture 5" descr="LMK-logo-clr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24645"/>
            <a:ext cx="1872208" cy="468052"/>
          </a:xfrm>
          <a:prstGeom prst="rect">
            <a:avLst/>
          </a:prstGeom>
        </p:spPr>
      </p:pic>
      <p:pic>
        <p:nvPicPr>
          <p:cNvPr id="5" name="Picture 7" descr="UL_logo-0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7574" y="116632"/>
            <a:ext cx="2636914" cy="576064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683568" y="6438109"/>
            <a:ext cx="8024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b="1" dirty="0" smtClean="0">
                <a:solidFill>
                  <a:srgbClr val="F4792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Izkušnje, znanje, spretnosti, veščine, inovativnost, konkurenčnost, preživetje</a:t>
            </a:r>
            <a:endParaRPr lang="sl-SI" sz="1400" b="1" dirty="0">
              <a:solidFill>
                <a:srgbClr val="F4792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2240" y="2852936"/>
            <a:ext cx="2061362" cy="852134"/>
          </a:xfrm>
          <a:prstGeom prst="rect">
            <a:avLst/>
          </a:prstGeom>
        </p:spPr>
      </p:pic>
      <p:graphicFrame>
        <p:nvGraphicFramePr>
          <p:cNvPr id="11" name="Predm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875832"/>
              </p:ext>
            </p:extLst>
          </p:nvPr>
        </p:nvGraphicFramePr>
        <p:xfrm>
          <a:off x="3775794" y="749014"/>
          <a:ext cx="1336266" cy="1422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CorelDRAW" r:id="rId8" imgW="1333800" imgH="1419840" progId="CorelDraw.Graphic.20">
                  <p:embed/>
                </p:oleObj>
              </mc:Choice>
              <mc:Fallback>
                <p:oleObj name="CorelDRAW" r:id="rId8" imgW="1333800" imgH="1419840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75794" y="749014"/>
                        <a:ext cx="1336266" cy="1422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Slika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0072" y="1046641"/>
            <a:ext cx="1387275" cy="815900"/>
          </a:xfrm>
          <a:prstGeom prst="rect">
            <a:avLst/>
          </a:prstGeom>
        </p:spPr>
      </p:pic>
      <p:grpSp>
        <p:nvGrpSpPr>
          <p:cNvPr id="21" name="Skupina 20"/>
          <p:cNvGrpSpPr/>
          <p:nvPr/>
        </p:nvGrpSpPr>
        <p:grpSpPr>
          <a:xfrm>
            <a:off x="3160530" y="1924186"/>
            <a:ext cx="3492339" cy="3695488"/>
            <a:chOff x="2330143" y="1156313"/>
            <a:chExt cx="4857853" cy="5024112"/>
          </a:xfrm>
        </p:grpSpPr>
        <p:graphicFrame>
          <p:nvGraphicFramePr>
            <p:cNvPr id="15" name="Predme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7314992"/>
                </p:ext>
              </p:extLst>
            </p:nvPr>
          </p:nvGraphicFramePr>
          <p:xfrm>
            <a:off x="2762739" y="1264878"/>
            <a:ext cx="3969501" cy="43548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2" name="CorelDRAW" r:id="rId11" imgW="2338560" imgH="2565000" progId="CorelDraw.Graphic.20">
                    <p:embed/>
                  </p:oleObj>
                </mc:Choice>
                <mc:Fallback>
                  <p:oleObj name="CorelDRAW" r:id="rId11" imgW="2338560" imgH="2565000" progId="CorelDraw.Graphic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762739" y="1264878"/>
                          <a:ext cx="3969501" cy="435486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PoljeZBesedilom 16"/>
            <p:cNvSpPr txBox="1"/>
            <p:nvPr/>
          </p:nvSpPr>
          <p:spPr>
            <a:xfrm>
              <a:off x="2330143" y="2933678"/>
              <a:ext cx="1069033" cy="1338977"/>
            </a:xfrm>
            <a:prstGeom prst="rect">
              <a:avLst/>
            </a:prstGeom>
            <a:solidFill>
              <a:srgbClr val="F4792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000" b="1" dirty="0" smtClean="0"/>
                <a:t>P</a:t>
              </a:r>
            </a:p>
            <a:p>
              <a:pPr algn="ctr"/>
              <a:r>
                <a:rPr lang="sl-SI" dirty="0" smtClean="0"/>
                <a:t>plan</a:t>
              </a:r>
            </a:p>
          </p:txBody>
        </p:sp>
        <p:sp>
          <p:nvSpPr>
            <p:cNvPr id="18" name="PoljeZBesedilom 17"/>
            <p:cNvSpPr txBox="1"/>
            <p:nvPr/>
          </p:nvSpPr>
          <p:spPr>
            <a:xfrm>
              <a:off x="5847227" y="2975522"/>
              <a:ext cx="1340769" cy="1255291"/>
            </a:xfrm>
            <a:prstGeom prst="rect">
              <a:avLst/>
            </a:prstGeom>
            <a:solidFill>
              <a:srgbClr val="F4792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3600" b="1" dirty="0" smtClean="0"/>
                <a:t>C</a:t>
              </a:r>
            </a:p>
            <a:p>
              <a:pPr algn="ctr"/>
              <a:r>
                <a:rPr lang="sl-SI" dirty="0" err="1" smtClean="0"/>
                <a:t>control</a:t>
              </a:r>
              <a:endParaRPr lang="sl-SI" dirty="0" smtClean="0"/>
            </a:p>
          </p:txBody>
        </p:sp>
        <p:sp>
          <p:nvSpPr>
            <p:cNvPr id="19" name="PoljeZBesedilom 18"/>
            <p:cNvSpPr txBox="1"/>
            <p:nvPr/>
          </p:nvSpPr>
          <p:spPr>
            <a:xfrm>
              <a:off x="4246379" y="4841448"/>
              <a:ext cx="1209481" cy="1338977"/>
            </a:xfrm>
            <a:prstGeom prst="rect">
              <a:avLst/>
            </a:prstGeom>
            <a:solidFill>
              <a:srgbClr val="F4792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000" b="1" dirty="0" smtClean="0"/>
                <a:t>D</a:t>
              </a:r>
            </a:p>
            <a:p>
              <a:pPr algn="ctr"/>
              <a:r>
                <a:rPr lang="sl-SI" dirty="0" smtClean="0"/>
                <a:t>do</a:t>
              </a:r>
            </a:p>
          </p:txBody>
        </p:sp>
        <p:sp>
          <p:nvSpPr>
            <p:cNvPr id="20" name="PoljeZBesedilom 19"/>
            <p:cNvSpPr txBox="1"/>
            <p:nvPr/>
          </p:nvSpPr>
          <p:spPr>
            <a:xfrm>
              <a:off x="3787437" y="1156313"/>
              <a:ext cx="917882" cy="1338977"/>
            </a:xfrm>
            <a:prstGeom prst="rect">
              <a:avLst/>
            </a:prstGeom>
            <a:solidFill>
              <a:srgbClr val="F4792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4000" b="1" dirty="0" smtClean="0"/>
                <a:t>A</a:t>
              </a:r>
            </a:p>
            <a:p>
              <a:pPr algn="ctr"/>
              <a:r>
                <a:rPr lang="sl-SI" dirty="0" err="1" smtClean="0"/>
                <a:t>act</a:t>
              </a:r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173339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LMK-logo-clr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4645"/>
            <a:ext cx="1872208" cy="468052"/>
          </a:xfrm>
          <a:prstGeom prst="rect">
            <a:avLst/>
          </a:prstGeom>
        </p:spPr>
      </p:pic>
      <p:pic>
        <p:nvPicPr>
          <p:cNvPr id="4" name="Picture 7" descr="UL_logo-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7574" y="116632"/>
            <a:ext cx="2636914" cy="576064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1907704" y="6237312"/>
            <a:ext cx="57606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F4792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Quality management principle, EC Excellence Concepts</a:t>
            </a:r>
            <a:endParaRPr lang="sl-SI" sz="1400" b="1" dirty="0">
              <a:solidFill>
                <a:srgbClr val="F4792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772816"/>
            <a:ext cx="4032448" cy="2818277"/>
          </a:xfrm>
          <a:prstGeom prst="rect">
            <a:avLst/>
          </a:prstGeom>
        </p:spPr>
      </p:pic>
      <p:graphicFrame>
        <p:nvGraphicFramePr>
          <p:cNvPr id="8" name="Predm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059114"/>
              </p:ext>
            </p:extLst>
          </p:nvPr>
        </p:nvGraphicFramePr>
        <p:xfrm>
          <a:off x="4932040" y="1819839"/>
          <a:ext cx="3744416" cy="2772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CorelDRAW" r:id="rId6" imgW="6414412" imgH="4749362" progId="CorelDraw.Graphic.20">
                  <p:embed/>
                </p:oleObj>
              </mc:Choice>
              <mc:Fallback>
                <p:oleObj name="CorelDRAW" r:id="rId6" imgW="6414412" imgH="4749362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32040" y="1819839"/>
                        <a:ext cx="3744416" cy="2772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oljeZBesedilom 1"/>
          <p:cNvSpPr txBox="1"/>
          <p:nvPr/>
        </p:nvSpPr>
        <p:spPr>
          <a:xfrm>
            <a:off x="6516216" y="4820371"/>
            <a:ext cx="1314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 smtClean="0"/>
              <a:t>QM</a:t>
            </a:r>
            <a:endParaRPr lang="sl-SI" sz="4000" b="1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1979712" y="4820371"/>
            <a:ext cx="1314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 smtClean="0"/>
              <a:t>EC</a:t>
            </a:r>
            <a:endParaRPr lang="sl-SI" sz="4000" b="1" dirty="0"/>
          </a:p>
        </p:txBody>
      </p:sp>
    </p:spTree>
    <p:extLst>
      <p:ext uri="{BB962C8B-B14F-4D97-AF65-F5344CB8AC3E}">
        <p14:creationId xmlns:p14="http://schemas.microsoft.com/office/powerpoint/2010/main" val="63585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LMK-logo-clr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4645"/>
            <a:ext cx="1872208" cy="468052"/>
          </a:xfrm>
          <a:prstGeom prst="rect">
            <a:avLst/>
          </a:prstGeom>
        </p:spPr>
      </p:pic>
      <p:pic>
        <p:nvPicPr>
          <p:cNvPr id="4" name="Picture 7" descr="UL_logo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7574" y="116632"/>
            <a:ext cx="2636914" cy="57606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1700808"/>
            <a:ext cx="4248472" cy="4505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07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LMK-logo-clr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4645"/>
            <a:ext cx="1872208" cy="468052"/>
          </a:xfrm>
          <a:prstGeom prst="rect">
            <a:avLst/>
          </a:prstGeom>
        </p:spPr>
      </p:pic>
      <p:pic>
        <p:nvPicPr>
          <p:cNvPr id="4" name="Picture 7" descr="UL_logo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7574" y="116632"/>
            <a:ext cx="2636914" cy="57606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700808"/>
            <a:ext cx="6624736" cy="4139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ravokotnik 5"/>
          <p:cNvSpPr/>
          <p:nvPr/>
        </p:nvSpPr>
        <p:spPr>
          <a:xfrm>
            <a:off x="1403648" y="3645024"/>
            <a:ext cx="4752528" cy="360040"/>
          </a:xfrm>
          <a:prstGeom prst="rect">
            <a:avLst/>
          </a:prstGeom>
          <a:solidFill>
            <a:srgbClr val="F4792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892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133" y="458671"/>
            <a:ext cx="4657750" cy="415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5157192"/>
            <a:ext cx="4320480" cy="1574954"/>
          </a:xfrm>
          <a:prstGeom prst="rect">
            <a:avLst/>
          </a:prstGeom>
        </p:spPr>
      </p:pic>
      <p:pic>
        <p:nvPicPr>
          <p:cNvPr id="4" name="Picture 5" descr="LMK-logo-clr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24645"/>
            <a:ext cx="1872208" cy="46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1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LMK-logo-clr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4645"/>
            <a:ext cx="1872208" cy="468052"/>
          </a:xfrm>
          <a:prstGeom prst="rect">
            <a:avLst/>
          </a:prstGeom>
        </p:spPr>
      </p:pic>
      <p:pic>
        <p:nvPicPr>
          <p:cNvPr id="4" name="Picture 7" descr="UL_logo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7574" y="116632"/>
            <a:ext cx="2636914" cy="576064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734888" y="2420888"/>
            <a:ext cx="7920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1600" b="1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Agencija (</a:t>
            </a:r>
            <a:r>
              <a:rPr lang="sl-SI" sz="1600" b="1" dirty="0" err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n.a.k.v.i.s</a:t>
            </a:r>
            <a:r>
              <a:rPr lang="sl-SI" sz="1600" b="1" dirty="0" smtClean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.), </a:t>
            </a:r>
            <a:r>
              <a:rPr lang="sl-SI" sz="1600" b="1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neodvisna, edina v RS, članica ENQA, vsekakor ustrezna </a:t>
            </a:r>
            <a:r>
              <a:rPr lang="sl-SI" sz="1600" b="1" dirty="0" smtClean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umestitev</a:t>
            </a:r>
          </a:p>
          <a:p>
            <a:pPr algn="just"/>
            <a:r>
              <a:rPr lang="sl-SI" sz="16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sl-SI" sz="16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l-SI" sz="1600" dirty="0" smtClean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Dileme za vse agencije v EU?</a:t>
            </a:r>
          </a:p>
          <a:p>
            <a:pPr algn="just">
              <a:buClr>
                <a:srgbClr val="F47920"/>
              </a:buClr>
              <a:buSzPct val="150000"/>
            </a:pPr>
            <a:r>
              <a:rPr lang="sl-SI" sz="1600" dirty="0" smtClean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285750" indent="-285750" algn="just">
              <a:buClr>
                <a:srgbClr val="F47920"/>
              </a:buClr>
              <a:buSzPct val="150000"/>
              <a:buFont typeface="Arial" panose="020B0604020202020204" pitchFamily="34" charset="0"/>
              <a:buChar char="•"/>
            </a:pPr>
            <a:r>
              <a:rPr lang="sl-SI" sz="1600" dirty="0" smtClean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ali so agencije akreditacijski organ?</a:t>
            </a:r>
          </a:p>
          <a:p>
            <a:pPr marL="285750" indent="-285750" algn="just">
              <a:buClr>
                <a:srgbClr val="F47920"/>
              </a:buClr>
              <a:buSzPct val="150000"/>
              <a:buFont typeface="Arial" panose="020B0604020202020204" pitchFamily="34" charset="0"/>
              <a:buChar char="•"/>
            </a:pPr>
            <a:r>
              <a:rPr lang="sl-SI" sz="1600" dirty="0" smtClean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ali </a:t>
            </a:r>
            <a:r>
              <a:rPr lang="sl-SI" sz="16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 agencije certifikacijski organ?</a:t>
            </a:r>
          </a:p>
          <a:p>
            <a:pPr marL="285750" indent="-285750" algn="just">
              <a:buClr>
                <a:srgbClr val="F47920"/>
              </a:buClr>
              <a:buSzPct val="150000"/>
              <a:buFont typeface="Arial" panose="020B0604020202020204" pitchFamily="34" charset="0"/>
              <a:buChar char="•"/>
            </a:pPr>
            <a:r>
              <a:rPr lang="sl-SI" sz="1600" dirty="0" smtClean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ali </a:t>
            </a:r>
            <a:r>
              <a:rPr lang="sl-SI" sz="16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 agencije </a:t>
            </a:r>
            <a:r>
              <a:rPr lang="sl-SI" sz="1600" dirty="0" smtClean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standardizacijski </a:t>
            </a:r>
            <a:r>
              <a:rPr lang="sl-SI" sz="16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organ?</a:t>
            </a:r>
          </a:p>
          <a:p>
            <a:pPr marL="285750" indent="-285750" algn="just">
              <a:buClr>
                <a:srgbClr val="F47920"/>
              </a:buClr>
              <a:buSzPct val="150000"/>
              <a:buFont typeface="Arial" panose="020B0604020202020204" pitchFamily="34" charset="0"/>
              <a:buChar char="•"/>
            </a:pPr>
            <a:r>
              <a:rPr lang="sl-SI" sz="1600" dirty="0" smtClean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ali </a:t>
            </a:r>
            <a:r>
              <a:rPr lang="sl-SI" sz="16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 agencije </a:t>
            </a:r>
            <a:r>
              <a:rPr lang="sl-SI" sz="1600" dirty="0" err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evalvacijski</a:t>
            </a:r>
            <a:r>
              <a:rPr lang="sl-SI" sz="16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organ </a:t>
            </a:r>
            <a:r>
              <a:rPr lang="sl-SI" sz="1600" dirty="0" smtClean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sl-SI" sz="1600" dirty="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Clr>
                <a:srgbClr val="F47920"/>
              </a:buClr>
              <a:buSzPct val="150000"/>
              <a:buFont typeface="Arial" panose="020B0604020202020204" pitchFamily="34" charset="0"/>
              <a:buChar char="•"/>
            </a:pPr>
            <a:r>
              <a:rPr lang="sl-SI" sz="1600" dirty="0" smtClean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ali </a:t>
            </a:r>
            <a:r>
              <a:rPr lang="sl-SI" sz="16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 agencije nadzorni/inšpekcijski organ, regulator?</a:t>
            </a:r>
          </a:p>
          <a:p>
            <a:pPr marL="285750" indent="-285750" algn="just">
              <a:buClr>
                <a:srgbClr val="F47920"/>
              </a:buClr>
              <a:buSzPct val="150000"/>
              <a:buFont typeface="Arial" panose="020B0604020202020204" pitchFamily="34" charset="0"/>
              <a:buChar char="•"/>
            </a:pPr>
            <a:r>
              <a:rPr lang="sl-SI" sz="1600" dirty="0" smtClean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ali </a:t>
            </a:r>
            <a:r>
              <a:rPr lang="sl-SI" sz="16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razlikuje akreditacija programov in akreditacija visokošolskih organizacij, certificiranje </a:t>
            </a:r>
            <a:r>
              <a:rPr lang="sl-SI" sz="1600" dirty="0" smtClean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osebja?</a:t>
            </a:r>
          </a:p>
          <a:p>
            <a:pPr marL="285750" indent="-285750" algn="just">
              <a:buClr>
                <a:srgbClr val="F47920"/>
              </a:buClr>
              <a:buSzPct val="150000"/>
              <a:buFont typeface="Arial" panose="020B0604020202020204" pitchFamily="34" charset="0"/>
              <a:buChar char="•"/>
            </a:pPr>
            <a:r>
              <a:rPr lang="sl-SI" sz="1600" dirty="0" smtClean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ali </a:t>
            </a:r>
            <a:r>
              <a:rPr lang="sl-SI" sz="16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agencije v svojih aktivnostih zagotavljajo, da ne prihaja do nasprotja interesov in tržnega delovanja?</a:t>
            </a:r>
            <a:endParaRPr lang="sl-SI" sz="1600" b="0" i="0" u="none" strike="noStrike" dirty="0">
              <a:solidFill>
                <a:srgbClr val="21212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88" y="1268760"/>
            <a:ext cx="29527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5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264</Words>
  <Application>Microsoft Office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CorelDRAW</vt:lpstr>
      <vt:lpstr>Sistemi kakovosti, akreditacija, certificiranje in standardi v povezavi z visokim šolstvom</vt:lpstr>
      <vt:lpstr>Vsebina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Dodaj naslov</dc:title>
  <dc:creator>lkomat</dc:creator>
  <cp:lastModifiedBy>Drnovsek</cp:lastModifiedBy>
  <cp:revision>53</cp:revision>
  <dcterms:created xsi:type="dcterms:W3CDTF">2016-03-01T11:13:50Z</dcterms:created>
  <dcterms:modified xsi:type="dcterms:W3CDTF">2019-05-06T07:54:49Z</dcterms:modified>
</cp:coreProperties>
</file>