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9" r:id="rId3"/>
    <p:sldId id="260" r:id="rId4"/>
    <p:sldId id="839" r:id="rId5"/>
    <p:sldId id="273" r:id="rId6"/>
    <p:sldId id="835" r:id="rId7"/>
    <p:sldId id="840" r:id="rId8"/>
    <p:sldId id="274" r:id="rId9"/>
    <p:sldId id="838" r:id="rId10"/>
    <p:sldId id="278" r:id="rId11"/>
    <p:sldId id="286" r:id="rId12"/>
    <p:sldId id="296" r:id="rId13"/>
    <p:sldId id="264" r:id="rId14"/>
    <p:sldId id="284" r:id="rId15"/>
    <p:sldId id="285" r:id="rId16"/>
    <p:sldId id="280" r:id="rId17"/>
    <p:sldId id="281" r:id="rId18"/>
    <p:sldId id="287" r:id="rId19"/>
  </p:sldIdLst>
  <p:sldSz cx="9144000" cy="6858000" type="screen4x3"/>
  <p:notesSz cx="6735763" cy="98663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tjana Horvat" initials="T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80008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71" autoAdjust="0"/>
    <p:restoredTop sz="94660"/>
  </p:normalViewPr>
  <p:slideViewPr>
    <p:cSldViewPr>
      <p:cViewPr varScale="1">
        <p:scale>
          <a:sx n="107" d="100"/>
          <a:sy n="107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sirok\Desktop\Direktorjeve%20zahteve\Publikacija%20marec\Urejanje%20250419\Grafi%20za%20publikacijo%20marec%202019%20zadnji%20dodatki%20in%20spremembe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sirok\Desktop\Direktorjeve%20zahteve\Publikacija%20marec\Urejanje%20250419\Grafi%20za%20publikacijo%20marec%202019%20zadnji%20dodatki%20in%20spremembe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AKTUALNO\Slovenska%20znanost\Knjiga-Slovenska%20znanost%202019\SLIKE%20%20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724084201290396E-2"/>
          <c:y val="2.2442934705363994E-2"/>
          <c:w val="0.90514239034241761"/>
          <c:h val="0.756320153121654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'Mnenjska anketa 2016'!$B$3:$B$4</c:f>
              <c:strCache>
                <c:ptCount val="1"/>
                <c:pt idx="0">
                  <c:v>Kakovost naj se povezuje z doseganjem … (uvrstitev na prvo mesto)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'Mnenjska anketa 2016'!$A$5:$A$7</c:f>
              <c:strCache>
                <c:ptCount val="3"/>
                <c:pt idx="0">
                  <c:v>minimalnih standardov</c:v>
                </c:pt>
                <c:pt idx="1">
                  <c:v>nadpovprečnosti</c:v>
                </c:pt>
                <c:pt idx="2">
                  <c:v>izvrstnosti, vrhunskosti</c:v>
                </c:pt>
              </c:strCache>
            </c:strRef>
          </c:cat>
          <c:val>
            <c:numRef>
              <c:f>'Mnenjska anketa 2016'!$B$5:$B$7</c:f>
              <c:numCache>
                <c:formatCode>0%</c:formatCode>
                <c:ptCount val="3"/>
                <c:pt idx="0">
                  <c:v>0.20349999999999999</c:v>
                </c:pt>
                <c:pt idx="1">
                  <c:v>0.31480000000000002</c:v>
                </c:pt>
                <c:pt idx="2">
                  <c:v>0.48180000000000001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12-49F7-9800-5D6EDC440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7"/>
        <c:axId val="79735424"/>
        <c:axId val="79741312"/>
      </c:barChart>
      <c:catAx>
        <c:axId val="7973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sl-SI"/>
          </a:p>
        </c:txPr>
        <c:crossAx val="79741312"/>
        <c:crosses val="autoZero"/>
        <c:auto val="1"/>
        <c:lblAlgn val="ctr"/>
        <c:lblOffset val="100"/>
        <c:noMultiLvlLbl val="0"/>
      </c:catAx>
      <c:valAx>
        <c:axId val="7974131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sl-SI"/>
          </a:p>
        </c:txPr>
        <c:crossAx val="79735424"/>
        <c:crosses val="autoZero"/>
        <c:crossBetween val="between"/>
      </c:valAx>
      <c:spPr>
        <a:effectLst>
          <a:softEdge rad="0"/>
        </a:effectLst>
      </c:spPr>
    </c:plotArea>
    <c:legend>
      <c:legendPos val="b"/>
      <c:layout>
        <c:manualLayout>
          <c:xMode val="edge"/>
          <c:yMode val="edge"/>
          <c:x val="5.3842383534911165E-2"/>
          <c:y val="0.92937937771062196"/>
          <c:w val="0.71748318924111421"/>
          <c:h val="6.0993643446015093E-2"/>
        </c:manualLayout>
      </c:layout>
      <c:overlay val="0"/>
      <c:txPr>
        <a:bodyPr/>
        <a:lstStyle/>
        <a:p>
          <a:pPr>
            <a:defRPr sz="1800"/>
          </a:pPr>
          <a:endParaRPr lang="sl-SI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Število programov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List1!$BD$1</c:f>
              <c:strCache>
                <c:ptCount val="1"/>
                <c:pt idx="0">
                  <c:v>Štvilo programov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List1!$BC$2:$BC$38</c:f>
              <c:numCache>
                <c:formatCode>General</c:formatCode>
                <c:ptCount val="37"/>
                <c:pt idx="0">
                  <c:v>-21</c:v>
                </c:pt>
                <c:pt idx="1">
                  <c:v>-20</c:v>
                </c:pt>
                <c:pt idx="2">
                  <c:v>-18</c:v>
                </c:pt>
                <c:pt idx="3">
                  <c:v>-16</c:v>
                </c:pt>
                <c:pt idx="4">
                  <c:v>-15</c:v>
                </c:pt>
                <c:pt idx="5">
                  <c:v>-14</c:v>
                </c:pt>
                <c:pt idx="6">
                  <c:v>-13</c:v>
                </c:pt>
                <c:pt idx="7">
                  <c:v>-12</c:v>
                </c:pt>
                <c:pt idx="8">
                  <c:v>-11</c:v>
                </c:pt>
                <c:pt idx="9">
                  <c:v>-10</c:v>
                </c:pt>
                <c:pt idx="10">
                  <c:v>-9</c:v>
                </c:pt>
                <c:pt idx="11">
                  <c:v>-8</c:v>
                </c:pt>
                <c:pt idx="12">
                  <c:v>-7</c:v>
                </c:pt>
                <c:pt idx="13">
                  <c:v>-6</c:v>
                </c:pt>
                <c:pt idx="14">
                  <c:v>-5</c:v>
                </c:pt>
                <c:pt idx="15">
                  <c:v>-4</c:v>
                </c:pt>
                <c:pt idx="16">
                  <c:v>-3</c:v>
                </c:pt>
                <c:pt idx="17">
                  <c:v>-2</c:v>
                </c:pt>
                <c:pt idx="18">
                  <c:v>-1</c:v>
                </c:pt>
                <c:pt idx="19">
                  <c:v>0</c:v>
                </c:pt>
                <c:pt idx="20">
                  <c:v>1</c:v>
                </c:pt>
                <c:pt idx="21">
                  <c:v>2</c:v>
                </c:pt>
                <c:pt idx="22">
                  <c:v>3</c:v>
                </c:pt>
                <c:pt idx="23">
                  <c:v>4</c:v>
                </c:pt>
                <c:pt idx="24">
                  <c:v>5</c:v>
                </c:pt>
                <c:pt idx="25">
                  <c:v>6</c:v>
                </c:pt>
                <c:pt idx="26">
                  <c:v>7</c:v>
                </c:pt>
                <c:pt idx="27">
                  <c:v>8</c:v>
                </c:pt>
                <c:pt idx="28">
                  <c:v>9</c:v>
                </c:pt>
                <c:pt idx="29">
                  <c:v>10</c:v>
                </c:pt>
                <c:pt idx="30">
                  <c:v>11</c:v>
                </c:pt>
                <c:pt idx="31">
                  <c:v>12</c:v>
                </c:pt>
                <c:pt idx="32">
                  <c:v>13</c:v>
                </c:pt>
                <c:pt idx="33">
                  <c:v>14</c:v>
                </c:pt>
                <c:pt idx="34">
                  <c:v>15</c:v>
                </c:pt>
                <c:pt idx="35">
                  <c:v>16</c:v>
                </c:pt>
                <c:pt idx="36">
                  <c:v>17</c:v>
                </c:pt>
              </c:numCache>
            </c:numRef>
          </c:xVal>
          <c:yVal>
            <c:numRef>
              <c:f>List1!$BD$2:$BD$38</c:f>
              <c:numCache>
                <c:formatCode>General</c:formatCode>
                <c:ptCount val="37"/>
                <c:pt idx="0">
                  <c:v>3</c:v>
                </c:pt>
                <c:pt idx="1">
                  <c:v>1</c:v>
                </c:pt>
                <c:pt idx="2">
                  <c:v>7</c:v>
                </c:pt>
                <c:pt idx="3">
                  <c:v>2</c:v>
                </c:pt>
                <c:pt idx="4">
                  <c:v>3</c:v>
                </c:pt>
                <c:pt idx="5">
                  <c:v>6</c:v>
                </c:pt>
                <c:pt idx="6">
                  <c:v>6</c:v>
                </c:pt>
                <c:pt idx="7">
                  <c:v>2</c:v>
                </c:pt>
                <c:pt idx="8">
                  <c:v>5</c:v>
                </c:pt>
                <c:pt idx="9">
                  <c:v>7</c:v>
                </c:pt>
                <c:pt idx="10">
                  <c:v>11</c:v>
                </c:pt>
                <c:pt idx="11">
                  <c:v>32</c:v>
                </c:pt>
                <c:pt idx="12">
                  <c:v>14</c:v>
                </c:pt>
                <c:pt idx="13">
                  <c:v>10</c:v>
                </c:pt>
                <c:pt idx="14">
                  <c:v>16</c:v>
                </c:pt>
                <c:pt idx="15">
                  <c:v>16</c:v>
                </c:pt>
                <c:pt idx="16">
                  <c:v>13</c:v>
                </c:pt>
                <c:pt idx="17">
                  <c:v>29</c:v>
                </c:pt>
                <c:pt idx="18">
                  <c:v>23</c:v>
                </c:pt>
                <c:pt idx="19">
                  <c:v>18</c:v>
                </c:pt>
                <c:pt idx="20">
                  <c:v>30</c:v>
                </c:pt>
                <c:pt idx="21">
                  <c:v>28</c:v>
                </c:pt>
                <c:pt idx="22">
                  <c:v>26</c:v>
                </c:pt>
                <c:pt idx="23">
                  <c:v>29</c:v>
                </c:pt>
                <c:pt idx="24">
                  <c:v>36</c:v>
                </c:pt>
                <c:pt idx="25">
                  <c:v>20</c:v>
                </c:pt>
                <c:pt idx="26">
                  <c:v>16</c:v>
                </c:pt>
                <c:pt idx="27">
                  <c:v>10</c:v>
                </c:pt>
                <c:pt idx="28">
                  <c:v>13</c:v>
                </c:pt>
                <c:pt idx="29">
                  <c:v>22</c:v>
                </c:pt>
                <c:pt idx="30">
                  <c:v>3</c:v>
                </c:pt>
                <c:pt idx="31">
                  <c:v>11</c:v>
                </c:pt>
                <c:pt idx="32">
                  <c:v>2</c:v>
                </c:pt>
                <c:pt idx="33">
                  <c:v>1</c:v>
                </c:pt>
                <c:pt idx="34">
                  <c:v>5</c:v>
                </c:pt>
                <c:pt idx="35">
                  <c:v>3</c:v>
                </c:pt>
                <c:pt idx="36">
                  <c:v>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C67-403E-BF23-5A0332F83C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846272"/>
        <c:axId val="83848192"/>
      </c:scatterChart>
      <c:valAx>
        <c:axId val="83846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83848192"/>
        <c:crosses val="autoZero"/>
        <c:crossBetween val="midCat"/>
      </c:valAx>
      <c:valAx>
        <c:axId val="83848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838462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 grafa Kadri'!$B$93</c:f>
              <c:strCache>
                <c:ptCount val="1"/>
                <c:pt idx="0">
                  <c:v>Prednost Pedagoško delo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cat>
            <c:strRef>
              <c:f>'2 grafa Kadri'!$A$94:$A$97</c:f>
              <c:strCache>
                <c:ptCount val="4"/>
                <c:pt idx="0">
                  <c:v>Magistrski</c:v>
                </c:pt>
                <c:pt idx="1">
                  <c:v>Doktorski</c:v>
                </c:pt>
                <c:pt idx="2">
                  <c:v>Javni</c:v>
                </c:pt>
                <c:pt idx="3">
                  <c:v>Samostojni</c:v>
                </c:pt>
              </c:strCache>
            </c:strRef>
          </c:cat>
          <c:val>
            <c:numRef>
              <c:f>'2 grafa Kadri'!$B$94:$B$97</c:f>
              <c:numCache>
                <c:formatCode>0.00%</c:formatCode>
                <c:ptCount val="4"/>
                <c:pt idx="0">
                  <c:v>0.17630000000000001</c:v>
                </c:pt>
                <c:pt idx="1">
                  <c:v>0.18149999999999999</c:v>
                </c:pt>
                <c:pt idx="2">
                  <c:v>0.1532</c:v>
                </c:pt>
                <c:pt idx="3">
                  <c:v>0.18360000000000001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CA-491A-AF4C-B2A7674CF19E}"/>
            </c:ext>
          </c:extLst>
        </c:ser>
        <c:ser>
          <c:idx val="1"/>
          <c:order val="1"/>
          <c:tx>
            <c:strRef>
              <c:f>'2 grafa Kadri'!$C$93</c:f>
              <c:strCache>
                <c:ptCount val="1"/>
                <c:pt idx="0">
                  <c:v>Prednost - znanost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cat>
            <c:strRef>
              <c:f>'2 grafa Kadri'!$A$94:$A$97</c:f>
              <c:strCache>
                <c:ptCount val="4"/>
                <c:pt idx="0">
                  <c:v>Magistrski</c:v>
                </c:pt>
                <c:pt idx="1">
                  <c:v>Doktorski</c:v>
                </c:pt>
                <c:pt idx="2">
                  <c:v>Javni</c:v>
                </c:pt>
                <c:pt idx="3">
                  <c:v>Samostojni</c:v>
                </c:pt>
              </c:strCache>
            </c:strRef>
          </c:cat>
          <c:val>
            <c:numRef>
              <c:f>'2 grafa Kadri'!$C$94:$C$97</c:f>
              <c:numCache>
                <c:formatCode>0.00%</c:formatCode>
                <c:ptCount val="4"/>
                <c:pt idx="0">
                  <c:v>8.5599999999999996E-2</c:v>
                </c:pt>
                <c:pt idx="1">
                  <c:v>0.1411</c:v>
                </c:pt>
                <c:pt idx="2">
                  <c:v>0.1069</c:v>
                </c:pt>
                <c:pt idx="3">
                  <c:v>7.0400000000000004E-2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ECA-491A-AF4C-B2A7674CF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6"/>
        <c:overlap val="-25"/>
        <c:axId val="92930048"/>
        <c:axId val="92931584"/>
      </c:barChart>
      <c:lineChart>
        <c:grouping val="standard"/>
        <c:varyColors val="0"/>
        <c:ser>
          <c:idx val="2"/>
          <c:order val="2"/>
          <c:tx>
            <c:strRef>
              <c:f>'2 grafa Kadri'!$D$93</c:f>
              <c:strCache>
                <c:ptCount val="1"/>
                <c:pt idx="0">
                  <c:v>Povprečje za vse podatke (N=485) Pedagoško delo</c:v>
                </c:pt>
              </c:strCache>
            </c:strRef>
          </c:tx>
          <c:spPr>
            <a:ln w="44450"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'2 grafa Kadri'!$A$94:$A$97</c:f>
              <c:strCache>
                <c:ptCount val="4"/>
                <c:pt idx="0">
                  <c:v>Magistrski</c:v>
                </c:pt>
                <c:pt idx="1">
                  <c:v>Doktorski</c:v>
                </c:pt>
                <c:pt idx="2">
                  <c:v>Javni</c:v>
                </c:pt>
                <c:pt idx="3">
                  <c:v>Samostojni</c:v>
                </c:pt>
              </c:strCache>
            </c:strRef>
          </c:cat>
          <c:val>
            <c:numRef>
              <c:f>'2 grafa Kadri'!$D$94:$D$97</c:f>
              <c:numCache>
                <c:formatCode>0.00%</c:formatCode>
                <c:ptCount val="4"/>
                <c:pt idx="0">
                  <c:v>0.15720000000000001</c:v>
                </c:pt>
                <c:pt idx="1">
                  <c:v>0.15720000000000001</c:v>
                </c:pt>
                <c:pt idx="2">
                  <c:v>0.15720000000000001</c:v>
                </c:pt>
                <c:pt idx="3">
                  <c:v>0.15720000000000001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ECA-491A-AF4C-B2A7674CF19E}"/>
            </c:ext>
          </c:extLst>
        </c:ser>
        <c:ser>
          <c:idx val="3"/>
          <c:order val="3"/>
          <c:tx>
            <c:strRef>
              <c:f>'2 grafa Kadri'!$E$93</c:f>
              <c:strCache>
                <c:ptCount val="1"/>
                <c:pt idx="0">
                  <c:v>Povprečje za vse podatke (N=485) ZRSU</c:v>
                </c:pt>
              </c:strCache>
            </c:strRef>
          </c:tx>
          <c:spPr>
            <a:ln w="44450"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'2 grafa Kadri'!$A$94:$A$97</c:f>
              <c:strCache>
                <c:ptCount val="4"/>
                <c:pt idx="0">
                  <c:v>Magistrski</c:v>
                </c:pt>
                <c:pt idx="1">
                  <c:v>Doktorski</c:v>
                </c:pt>
                <c:pt idx="2">
                  <c:v>Javni</c:v>
                </c:pt>
                <c:pt idx="3">
                  <c:v>Samostojni</c:v>
                </c:pt>
              </c:strCache>
            </c:strRef>
          </c:cat>
          <c:val>
            <c:numRef>
              <c:f>'2 grafa Kadri'!$E$94:$E$97</c:f>
              <c:numCache>
                <c:formatCode>0.00%</c:formatCode>
                <c:ptCount val="4"/>
                <c:pt idx="0">
                  <c:v>0.1021</c:v>
                </c:pt>
                <c:pt idx="1">
                  <c:v>0.1021</c:v>
                </c:pt>
                <c:pt idx="2">
                  <c:v>0.1021</c:v>
                </c:pt>
                <c:pt idx="3">
                  <c:v>0.1021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ECA-491A-AF4C-B2A7674CF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930048"/>
        <c:axId val="92931584"/>
      </c:lineChart>
      <c:catAx>
        <c:axId val="9293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sl-SI"/>
          </a:p>
        </c:txPr>
        <c:crossAx val="92931584"/>
        <c:crosses val="autoZero"/>
        <c:auto val="1"/>
        <c:lblAlgn val="ctr"/>
        <c:lblOffset val="100"/>
        <c:noMultiLvlLbl val="0"/>
      </c:catAx>
      <c:valAx>
        <c:axId val="9293158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92930048"/>
        <c:crosses val="autoZero"/>
        <c:crossBetween val="between"/>
      </c:valAx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8.3833237877783698E-2"/>
          <c:y val="0.91088904715396468"/>
          <c:w val="0.89784109236904697"/>
          <c:h val="7.331668786386919E-2"/>
        </c:manualLayout>
      </c:layout>
      <c:overlay val="0"/>
      <c:txPr>
        <a:bodyPr/>
        <a:lstStyle/>
        <a:p>
          <a:pPr>
            <a:defRPr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sl-SI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sl-SI" sz="2000"/>
              <a:t>PRORAČUNSKA SREDSTVA ZA ZNANOST</a:t>
            </a:r>
          </a:p>
        </c:rich>
      </c:tx>
      <c:layout>
        <c:manualLayout>
          <c:xMode val="edge"/>
          <c:yMode val="edge"/>
          <c:x val="0.18192134495878526"/>
          <c:y val="4.600090039746827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206925747184828"/>
          <c:y val="0.15855854381838633"/>
          <c:w val="0.70612518522472967"/>
          <c:h val="0.68574475065616802"/>
        </c:manualLayout>
      </c:layout>
      <c:lineChart>
        <c:grouping val="standard"/>
        <c:varyColors val="0"/>
        <c:ser>
          <c:idx val="0"/>
          <c:order val="0"/>
          <c:tx>
            <c:strRef>
              <c:f>'5'!$B$10</c:f>
              <c:strCache>
                <c:ptCount val="1"/>
                <c:pt idx="0">
                  <c:v>EU-28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strRef>
              <c:f>'5'!$C$8:$AZ$8</c:f>
              <c:strCache>
                <c:ptCount val="50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</c:strCache>
            </c:strRef>
          </c:cat>
          <c:val>
            <c:numRef>
              <c:f>'5'!$C$10:$AZ$10</c:f>
              <c:numCache>
                <c:formatCode>General</c:formatCode>
                <c:ptCount val="50"/>
                <c:pt idx="35">
                  <c:v>0.52</c:v>
                </c:pt>
                <c:pt idx="36">
                  <c:v>0.53</c:v>
                </c:pt>
                <c:pt idx="37">
                  <c:v>0.54</c:v>
                </c:pt>
                <c:pt idx="38">
                  <c:v>0.52</c:v>
                </c:pt>
                <c:pt idx="39">
                  <c:v>0.52</c:v>
                </c:pt>
                <c:pt idx="40">
                  <c:v>0.51</c:v>
                </c:pt>
                <c:pt idx="41">
                  <c:v>0.51</c:v>
                </c:pt>
                <c:pt idx="42">
                  <c:v>0.54</c:v>
                </c:pt>
                <c:pt idx="43">
                  <c:v>0.57999999999999996</c:v>
                </c:pt>
                <c:pt idx="44">
                  <c:v>0.57999999999999996</c:v>
                </c:pt>
                <c:pt idx="45">
                  <c:v>0.57999999999999996</c:v>
                </c:pt>
                <c:pt idx="46">
                  <c:v>0.57000000000000006</c:v>
                </c:pt>
                <c:pt idx="47">
                  <c:v>0.56999999999999995</c:v>
                </c:pt>
                <c:pt idx="48">
                  <c:v>0.56999999999999995</c:v>
                </c:pt>
                <c:pt idx="49">
                  <c:v>0.55000000000000004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17B-446B-9B99-E22FF2235CC8}"/>
            </c:ext>
          </c:extLst>
        </c:ser>
        <c:ser>
          <c:idx val="1"/>
          <c:order val="1"/>
          <c:tx>
            <c:strRef>
              <c:f>'5'!$B$11</c:f>
              <c:strCache>
                <c:ptCount val="1"/>
                <c:pt idx="0">
                  <c:v>Francija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cat>
            <c:strRef>
              <c:f>'5'!$C$8:$AZ$8</c:f>
              <c:strCache>
                <c:ptCount val="50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</c:strCache>
            </c:strRef>
          </c:cat>
          <c:val>
            <c:numRef>
              <c:f>'5'!$C$11:$AZ$11</c:f>
              <c:numCache>
                <c:formatCode>General</c:formatCode>
                <c:ptCount val="50"/>
                <c:pt idx="15">
                  <c:v>0.71</c:v>
                </c:pt>
                <c:pt idx="16">
                  <c:v>0.77</c:v>
                </c:pt>
                <c:pt idx="17">
                  <c:v>0.81</c:v>
                </c:pt>
                <c:pt idx="18">
                  <c:v>0.84000000000000008</c:v>
                </c:pt>
                <c:pt idx="19">
                  <c:v>0.83000000000000007</c:v>
                </c:pt>
                <c:pt idx="20">
                  <c:v>0.82000000000000006</c:v>
                </c:pt>
                <c:pt idx="21">
                  <c:v>0.83000000000000007</c:v>
                </c:pt>
                <c:pt idx="22">
                  <c:v>0.8</c:v>
                </c:pt>
                <c:pt idx="23">
                  <c:v>0.79</c:v>
                </c:pt>
                <c:pt idx="24">
                  <c:v>0.82000000000000006</c:v>
                </c:pt>
                <c:pt idx="25">
                  <c:v>0.79</c:v>
                </c:pt>
                <c:pt idx="26">
                  <c:v>0.75</c:v>
                </c:pt>
                <c:pt idx="27">
                  <c:v>0.79</c:v>
                </c:pt>
                <c:pt idx="28">
                  <c:v>0.75</c:v>
                </c:pt>
                <c:pt idx="29">
                  <c:v>0.76</c:v>
                </c:pt>
                <c:pt idx="30">
                  <c:v>0.74</c:v>
                </c:pt>
                <c:pt idx="31">
                  <c:v>0.69</c:v>
                </c:pt>
                <c:pt idx="32">
                  <c:v>0.66</c:v>
                </c:pt>
                <c:pt idx="33">
                  <c:v>0.64</c:v>
                </c:pt>
                <c:pt idx="34">
                  <c:v>0.66999999999999993</c:v>
                </c:pt>
                <c:pt idx="35">
                  <c:v>0.66999999999999993</c:v>
                </c:pt>
                <c:pt idx="36">
                  <c:v>0.67999999999999994</c:v>
                </c:pt>
                <c:pt idx="37">
                  <c:v>0.66999999999999993</c:v>
                </c:pt>
                <c:pt idx="38">
                  <c:v>0.64999999999999991</c:v>
                </c:pt>
                <c:pt idx="39">
                  <c:v>0.65999999999999992</c:v>
                </c:pt>
                <c:pt idx="40">
                  <c:v>0.6399999999999999</c:v>
                </c:pt>
                <c:pt idx="41">
                  <c:v>0.6399999999999999</c:v>
                </c:pt>
                <c:pt idx="42">
                  <c:v>0.65999999999999992</c:v>
                </c:pt>
                <c:pt idx="43">
                  <c:v>0.72</c:v>
                </c:pt>
                <c:pt idx="44">
                  <c:v>0.66999999999999993</c:v>
                </c:pt>
                <c:pt idx="45">
                  <c:v>0.65999999999999992</c:v>
                </c:pt>
                <c:pt idx="46">
                  <c:v>0.65999999999999992</c:v>
                </c:pt>
                <c:pt idx="47">
                  <c:v>0.65999999999999992</c:v>
                </c:pt>
                <c:pt idx="48">
                  <c:v>0.65999999999999992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17B-446B-9B99-E22FF2235CC8}"/>
            </c:ext>
          </c:extLst>
        </c:ser>
        <c:ser>
          <c:idx val="2"/>
          <c:order val="2"/>
          <c:tx>
            <c:strRef>
              <c:f>'5'!$B$9</c:f>
              <c:strCache>
                <c:ptCount val="1"/>
                <c:pt idx="0">
                  <c:v>Slovenija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'5'!$C$8:$AZ$8</c:f>
              <c:strCache>
                <c:ptCount val="50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</c:strCache>
            </c:strRef>
          </c:cat>
          <c:val>
            <c:numRef>
              <c:f>'5'!$C$9:$AZ$9</c:f>
              <c:numCache>
                <c:formatCode>#,##0.00</c:formatCode>
                <c:ptCount val="50"/>
                <c:pt idx="0">
                  <c:v>0.11093248627450976</c:v>
                </c:pt>
                <c:pt idx="1">
                  <c:v>0.12983076188170417</c:v>
                </c:pt>
                <c:pt idx="2">
                  <c:v>0.15934498504736899</c:v>
                </c:pt>
                <c:pt idx="3">
                  <c:v>0.17045510506584635</c:v>
                </c:pt>
                <c:pt idx="4">
                  <c:v>0.1983100752161604</c:v>
                </c:pt>
                <c:pt idx="5">
                  <c:v>0.2879992171271214</c:v>
                </c:pt>
                <c:pt idx="6">
                  <c:v>0.31810249174146782</c:v>
                </c:pt>
                <c:pt idx="7">
                  <c:v>0.33477412559775516</c:v>
                </c:pt>
                <c:pt idx="8">
                  <c:v>0.39958976835997667</c:v>
                </c:pt>
                <c:pt idx="9">
                  <c:v>0.34499830358081041</c:v>
                </c:pt>
                <c:pt idx="10">
                  <c:v>0.37043166722170084</c:v>
                </c:pt>
                <c:pt idx="11">
                  <c:v>0.37329499227611052</c:v>
                </c:pt>
                <c:pt idx="12">
                  <c:v>0.37074470619551481</c:v>
                </c:pt>
                <c:pt idx="13">
                  <c:v>0.36957003504225971</c:v>
                </c:pt>
                <c:pt idx="14">
                  <c:v>0.37143852752022094</c:v>
                </c:pt>
                <c:pt idx="15">
                  <c:v>0.34951508855506191</c:v>
                </c:pt>
                <c:pt idx="16">
                  <c:v>0.35108271240796773</c:v>
                </c:pt>
                <c:pt idx="17">
                  <c:v>0.34511073448580792</c:v>
                </c:pt>
                <c:pt idx="18">
                  <c:v>0.25576475770243073</c:v>
                </c:pt>
                <c:pt idx="19">
                  <c:v>0.29485205246141294</c:v>
                </c:pt>
                <c:pt idx="20">
                  <c:v>0.6097723162530333</c:v>
                </c:pt>
                <c:pt idx="21">
                  <c:v>0.73133389828159645</c:v>
                </c:pt>
                <c:pt idx="22">
                  <c:v>0.63247735581492237</c:v>
                </c:pt>
                <c:pt idx="23">
                  <c:v>0.84312718826069544</c:v>
                </c:pt>
                <c:pt idx="24">
                  <c:v>0.87317497546374367</c:v>
                </c:pt>
                <c:pt idx="25">
                  <c:v>0.86938163608160102</c:v>
                </c:pt>
                <c:pt idx="26">
                  <c:v>0.80908317073769731</c:v>
                </c:pt>
                <c:pt idx="27">
                  <c:v>0.7160677414387201</c:v>
                </c:pt>
                <c:pt idx="28">
                  <c:v>0.72747014701049173</c:v>
                </c:pt>
                <c:pt idx="29" formatCode="General">
                  <c:v>0.54</c:v>
                </c:pt>
                <c:pt idx="30" formatCode="General">
                  <c:v>0.5</c:v>
                </c:pt>
                <c:pt idx="31" formatCode="General">
                  <c:v>0.41000000000000003</c:v>
                </c:pt>
                <c:pt idx="32" formatCode="General">
                  <c:v>0.48</c:v>
                </c:pt>
                <c:pt idx="33" formatCode="General">
                  <c:v>0.44</c:v>
                </c:pt>
                <c:pt idx="34" formatCode="General">
                  <c:v>0.48</c:v>
                </c:pt>
                <c:pt idx="35" formatCode="General">
                  <c:v>0.49</c:v>
                </c:pt>
                <c:pt idx="36" formatCode="General">
                  <c:v>0.46</c:v>
                </c:pt>
                <c:pt idx="37" formatCode="General">
                  <c:v>0.36</c:v>
                </c:pt>
                <c:pt idx="38" formatCode="General">
                  <c:v>0.37</c:v>
                </c:pt>
                <c:pt idx="39" formatCode="General">
                  <c:v>0.47000000000000003</c:v>
                </c:pt>
                <c:pt idx="40" formatCode="General">
                  <c:v>0.47</c:v>
                </c:pt>
                <c:pt idx="41" formatCode="General">
                  <c:v>0.44000000000000006</c:v>
                </c:pt>
                <c:pt idx="42" formatCode="General">
                  <c:v>0.45000000000000007</c:v>
                </c:pt>
                <c:pt idx="43" formatCode="General">
                  <c:v>0.51</c:v>
                </c:pt>
                <c:pt idx="44" formatCode="General">
                  <c:v>0.51</c:v>
                </c:pt>
                <c:pt idx="45" formatCode="General">
                  <c:v>0.49</c:v>
                </c:pt>
                <c:pt idx="46" formatCode="General">
                  <c:v>0.47000000000000003</c:v>
                </c:pt>
                <c:pt idx="47" formatCode="General">
                  <c:v>0.45</c:v>
                </c:pt>
                <c:pt idx="48" formatCode="General">
                  <c:v>0.38</c:v>
                </c:pt>
                <c:pt idx="49" formatCode="0.00">
                  <c:v>0.35359231900828164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17B-446B-9B99-E22FF2235C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273472"/>
        <c:axId val="93275264"/>
      </c:lineChart>
      <c:catAx>
        <c:axId val="93273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l-SI"/>
          </a:p>
        </c:txPr>
        <c:crossAx val="93275264"/>
        <c:crosses val="autoZero"/>
        <c:auto val="1"/>
        <c:lblAlgn val="ctr"/>
        <c:lblOffset val="100"/>
        <c:noMultiLvlLbl val="0"/>
      </c:catAx>
      <c:valAx>
        <c:axId val="932752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sl-SI" sz="1600"/>
                  <a:t>% BDP</a:t>
                </a:r>
              </a:p>
            </c:rich>
          </c:tx>
          <c:layout>
            <c:manualLayout>
              <c:xMode val="edge"/>
              <c:yMode val="edge"/>
              <c:x val="6.5290293070539698E-2"/>
              <c:y val="0.4486635165537163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l-SI"/>
          </a:p>
        </c:txPr>
        <c:crossAx val="93273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23449346469011"/>
          <c:y val="0.64893067436951446"/>
          <c:w val="0.72877233087799509"/>
          <c:h val="0.20612987012987016"/>
        </c:manualLayout>
      </c:layout>
      <c:overlay val="0"/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sl-SI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l-SI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0.70853</cdr:x>
      <cdr:y>0</cdr:y>
    </cdr:from>
    <cdr:to>
      <cdr:x>1</cdr:x>
      <cdr:y>0.46172</cdr:y>
    </cdr:to>
    <cdr:pic>
      <cdr:nvPicPr>
        <cdr:cNvPr id="2" name="Grafikon 1">
          <a:extLst xmlns:a="http://schemas.openxmlformats.org/drawingml/2006/main">
            <a:ext uri="{FF2B5EF4-FFF2-40B4-BE49-F238E27FC236}">
              <a16:creationId xmlns:a16="http://schemas.microsoft.com/office/drawing/2014/main" xmlns="" id="{1164515E-18F5-4B4B-9CC4-47B92DA0709C}"/>
            </a:ext>
          </a:extLst>
        </cdr:cNvPr>
        <cdr:cNvPicPr>
          <a:picLocks xmlns:a="http://schemas.openxmlformats.org/drawingml/2006/main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r="33702"/>
        <a:stretch xmlns:a="http://schemas.openxmlformats.org/drawingml/2006/main"/>
      </cdr:blipFill>
      <cdr:spPr bwMode="auto">
        <a:xfrm xmlns:a="http://schemas.openxmlformats.org/drawingml/2006/main">
          <a:off x="5976664" y="0"/>
          <a:ext cx="2458615" cy="21430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0.20683</cdr:x>
      <cdr:y>0.25373</cdr:y>
    </cdr:from>
    <cdr:to>
      <cdr:x>0.54545</cdr:x>
      <cdr:y>0.77778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xmlns="" id="{19A6AC24-5A03-43FC-B158-8DB885864686}"/>
            </a:ext>
          </a:extLst>
        </cdr:cNvPr>
        <cdr:cNvCxnSpPr/>
      </cdr:nvCxnSpPr>
      <cdr:spPr>
        <a:xfrm xmlns:a="http://schemas.openxmlformats.org/drawingml/2006/main" flipV="1">
          <a:off x="1146793" y="1224136"/>
          <a:ext cx="1877543" cy="2528292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C00000"/>
          </a:solidFill>
          <a:prstDash val="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0.55844</cdr:x>
      <cdr:y>0.25373</cdr:y>
    </cdr:from>
    <cdr:to>
      <cdr:x>0.90909</cdr:x>
      <cdr:y>0.61194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xmlns="" id="{BD9846A6-8891-4FA3-9BCE-9821170917F2}"/>
            </a:ext>
          </a:extLst>
        </cdr:cNvPr>
        <cdr:cNvCxnSpPr/>
      </cdr:nvCxnSpPr>
      <cdr:spPr>
        <a:xfrm xmlns:a="http://schemas.openxmlformats.org/drawingml/2006/main">
          <a:off x="3096344" y="1224136"/>
          <a:ext cx="1944216" cy="1728192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C00000"/>
          </a:solidFill>
          <a:prstDash val="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5DDC2-9F1B-466B-AD38-7D87B0A72379}" type="datetimeFigureOut">
              <a:rPr lang="sl-SI" smtClean="0"/>
              <a:t>6.5.2019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A99A4-3A53-4CAD-BA43-79A88F50CD8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4382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A99A4-3A53-4CAD-BA43-79A88F50CD8F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7630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5D19-D7AB-49FC-9CEE-1D1346ADB797}" type="datetime1">
              <a:rPr lang="sl-SI" smtClean="0"/>
              <a:t>6.5.2019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1AAF-BAAC-4B48-AD6B-0BC475A0D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610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F2D2-2591-46B8-BD6A-EA85A7D2B0BB}" type="datetime1">
              <a:rPr lang="sl-SI" smtClean="0"/>
              <a:t>6.5.2019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1AAF-BAAC-4B48-AD6B-0BC475A0D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464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E872-C0CC-4163-8586-4CE99E2774A1}" type="datetime1">
              <a:rPr lang="sl-SI" smtClean="0"/>
              <a:t>6.5.2019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1AAF-BAAC-4B48-AD6B-0BC475A0D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183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8E16-F3A3-4446-AB84-C0B16D8B01F9}" type="datetime1">
              <a:rPr lang="sl-SI" smtClean="0"/>
              <a:t>6.5.2019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1AAF-BAAC-4B48-AD6B-0BC475A0D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761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AF4C-C612-41CC-8689-FE96A0A3E677}" type="datetime1">
              <a:rPr lang="sl-SI" smtClean="0"/>
              <a:t>6.5.2019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1AAF-BAAC-4B48-AD6B-0BC475A0D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454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02D8-31AB-42F7-8E9E-7D50C2F12C33}" type="datetime1">
              <a:rPr lang="sl-SI" smtClean="0"/>
              <a:t>6.5.2019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1AAF-BAAC-4B48-AD6B-0BC475A0D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306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7C45-AE18-443E-9EC0-A46E982E5DDE}" type="datetime1">
              <a:rPr lang="sl-SI" smtClean="0"/>
              <a:t>6.5.2019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1AAF-BAAC-4B48-AD6B-0BC475A0D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870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3311-43D0-4F95-B40C-780EC00B8F69}" type="datetime1">
              <a:rPr lang="sl-SI" smtClean="0"/>
              <a:t>6.5.2019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1AAF-BAAC-4B48-AD6B-0BC475A0D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0047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9FD6-5DC0-4BFA-95CE-C018BB4F3905}" type="datetime1">
              <a:rPr lang="sl-SI" smtClean="0"/>
              <a:t>6.5.2019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1AAF-BAAC-4B48-AD6B-0BC475A0D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690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6391-2012-4F5D-AEE1-E418ECC4139F}" type="datetime1">
              <a:rPr lang="sl-SI" smtClean="0"/>
              <a:t>6.5.2019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1AAF-BAAC-4B48-AD6B-0BC475A0D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3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40CD-8E43-4099-9B5B-8FA067857714}" type="datetime1">
              <a:rPr lang="sl-SI" smtClean="0"/>
              <a:t>6.5.2019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1AAF-BAAC-4B48-AD6B-0BC475A0D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7107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C2C2A-B8BB-4329-9B65-984840D23A8D}" type="datetime1">
              <a:rPr lang="sl-SI" smtClean="0"/>
              <a:t>6.5.2019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D1AAF-BAAC-4B48-AD6B-0BC475A0D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433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11560" y="2132856"/>
            <a:ext cx="7344816" cy="3960440"/>
          </a:xfrm>
        </p:spPr>
        <p:txBody>
          <a:bodyPr>
            <a:normAutofit fontScale="32500" lnSpcReduction="20000"/>
          </a:bodyPr>
          <a:lstStyle/>
          <a:p>
            <a:pPr lvl="0" defTabSz="457200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sl-SI" altLang="sl-SI" sz="3600" b="1" dirty="0">
              <a:solidFill>
                <a:srgbClr val="0099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457200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sl-SI" altLang="sl-SI" sz="8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SLOVENSKI VISOKOŠOLSKI PROSTOR </a:t>
            </a:r>
          </a:p>
          <a:p>
            <a:pPr lvl="0" defTabSz="457200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sl-SI" altLang="sl-SI" sz="8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NA POTI K ODLIČNOSTI? </a:t>
            </a:r>
          </a:p>
          <a:p>
            <a:pPr lvl="0" defTabSz="457200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sl-SI" altLang="sl-SI" sz="36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45720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sl-SI" sz="6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Franci Demšar</a:t>
            </a:r>
            <a:endParaRPr lang="sl-SI" altLang="sl-SI" sz="6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45720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sl-SI" altLang="sl-SI" sz="6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Jernej Širok</a:t>
            </a:r>
          </a:p>
          <a:p>
            <a:pPr lvl="0" defTabSz="45720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sl-SI" altLang="sl-SI" sz="6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Tatjana Horvat</a:t>
            </a:r>
            <a:endParaRPr lang="en-GB" altLang="sl-SI" sz="6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45720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sl-SI" altLang="sl-SI" sz="36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l-S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0"/>
            <a:ext cx="333375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Nakvis PowerPoint_glava1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5188"/>
            <a:ext cx="9144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894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sl-SI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KJE SMO ODLIČNI?</a:t>
            </a:r>
            <a:r>
              <a:rPr lang="sl-SI" sz="2400" b="1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l-SI" sz="24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Študenti (MEDNARODNA TEKMOVANJA)</a:t>
            </a:r>
            <a:endParaRPr lang="sl-SI" sz="2400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sl-SI" sz="1600" i="1" dirty="0">
              <a:solidFill>
                <a:srgbClr val="4BACC6"/>
              </a:solidFill>
              <a:latin typeface="Verdana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sl-SI" sz="1600" i="1" dirty="0">
              <a:solidFill>
                <a:srgbClr val="4BACC6"/>
              </a:solidFill>
              <a:latin typeface="Verdana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sl-SI" sz="1600" i="1" dirty="0">
              <a:solidFill>
                <a:srgbClr val="4BACC6"/>
              </a:solidFill>
              <a:latin typeface="Verdana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sl-SI" sz="1600" i="1" dirty="0">
              <a:solidFill>
                <a:srgbClr val="4BACC6"/>
              </a:solidFill>
              <a:latin typeface="Verdana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sl-SI" sz="1600" i="1" dirty="0">
              <a:solidFill>
                <a:srgbClr val="4BACC6"/>
              </a:solidFill>
              <a:latin typeface="Verdana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sl-SI" sz="1600" i="1" dirty="0">
              <a:solidFill>
                <a:srgbClr val="4BACC6"/>
              </a:solidFill>
              <a:latin typeface="Verdana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lang="sl-SI" sz="2200" i="1" dirty="0">
              <a:latin typeface="Verdana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sl-SI" sz="2200" i="1" dirty="0">
                <a:solidFill>
                  <a:srgbClr val="0070C0"/>
                </a:solidFill>
                <a:latin typeface="Verdana"/>
                <a:ea typeface="Calibri"/>
                <a:cs typeface="Times New Roman"/>
              </a:rPr>
              <a:t>Sintezna biologija </a:t>
            </a:r>
            <a:r>
              <a:rPr lang="sl-SI" sz="2200" i="1" dirty="0" err="1">
                <a:latin typeface="Verdana"/>
                <a:ea typeface="Calibri"/>
                <a:cs typeface="Times New Roman"/>
              </a:rPr>
              <a:t>iGEM</a:t>
            </a:r>
            <a:r>
              <a:rPr lang="sl-SI" sz="2200" i="1" dirty="0">
                <a:latin typeface="Verdana"/>
                <a:ea typeface="Calibri"/>
                <a:cs typeface="Times New Roman"/>
              </a:rPr>
              <a:t> 2016 v Bostonu, ZDA: prvo mesto na področju Temeljnega napredka za študente </a:t>
            </a:r>
            <a:r>
              <a:rPr lang="sl-SI" sz="2200" b="1" i="1" dirty="0">
                <a:latin typeface="Verdana"/>
                <a:ea typeface="Calibri"/>
                <a:cs typeface="Times New Roman"/>
              </a:rPr>
              <a:t>Univerze v Ljubljani </a:t>
            </a:r>
            <a:r>
              <a:rPr lang="sl-SI" sz="2200" i="1" dirty="0">
                <a:latin typeface="Verdana"/>
                <a:ea typeface="Calibri"/>
                <a:cs typeface="Times New Roman"/>
              </a:rPr>
              <a:t>ter mentorje s </a:t>
            </a:r>
            <a:r>
              <a:rPr lang="sl-SI" sz="2200" b="1" i="1" dirty="0">
                <a:latin typeface="Verdana"/>
                <a:ea typeface="Calibri"/>
                <a:cs typeface="Times New Roman"/>
              </a:rPr>
              <a:t>Kemijskega inštituta </a:t>
            </a:r>
            <a:r>
              <a:rPr lang="sl-SI" sz="2200" i="1" dirty="0">
                <a:latin typeface="Verdana"/>
                <a:ea typeface="Calibri"/>
                <a:cs typeface="Times New Roman"/>
              </a:rPr>
              <a:t>in</a:t>
            </a:r>
            <a:r>
              <a:rPr lang="sl-SI" sz="2200" b="1" i="1" dirty="0">
                <a:latin typeface="Verdana"/>
                <a:ea typeface="Calibri"/>
                <a:cs typeface="Times New Roman"/>
              </a:rPr>
              <a:t> članic univerze</a:t>
            </a:r>
            <a:endParaRPr lang="sl-SI" sz="22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81089"/>
            <a:ext cx="5040560" cy="256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6156176" y="1716241"/>
            <a:ext cx="266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100" i="1" dirty="0">
                <a:solidFill>
                  <a:srgbClr val="0099CC"/>
                </a:solidFill>
                <a:latin typeface="Verdana"/>
                <a:ea typeface="Calibri"/>
                <a:cs typeface="Times New Roman"/>
              </a:rPr>
              <a:t>Prikaz hitrega celičnega odziva na zunanje dražljaje, kot so zvok, svetloba ali kemični signali.</a:t>
            </a:r>
          </a:p>
        </p:txBody>
      </p:sp>
    </p:spTree>
    <p:extLst>
      <p:ext uri="{BB962C8B-B14F-4D97-AF65-F5344CB8AC3E}">
        <p14:creationId xmlns:p14="http://schemas.microsoft.com/office/powerpoint/2010/main" val="363284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6350"/>
          </a:xfrm>
        </p:spPr>
        <p:txBody>
          <a:bodyPr>
            <a:normAutofit fontScale="90000"/>
          </a:bodyPr>
          <a:lstStyle/>
          <a:p>
            <a:pPr algn="l"/>
            <a:r>
              <a:rPr lang="sl-SI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KJE SMO ODLIČNI?</a:t>
            </a:r>
            <a:r>
              <a:rPr lang="sl-SI" sz="2400" b="1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l-SI" sz="24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Študenti </a:t>
            </a:r>
            <a:br>
              <a:rPr lang="sl-SI" sz="24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l-SI" sz="24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(UPRAVLJANJE FAKULTETE)</a:t>
            </a:r>
            <a:endParaRPr lang="sl-SI" sz="2400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sl-SI" sz="1600" i="1" dirty="0">
              <a:solidFill>
                <a:srgbClr val="4BACC6"/>
              </a:solidFill>
              <a:latin typeface="Verdana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sl-SI" sz="1600" i="1" dirty="0">
              <a:solidFill>
                <a:srgbClr val="4BACC6"/>
              </a:solidFill>
              <a:latin typeface="Verdana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sl-SI" sz="1600" i="1" dirty="0">
              <a:solidFill>
                <a:srgbClr val="4BACC6"/>
              </a:solidFill>
              <a:latin typeface="Verdana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sl-SI" sz="1600" i="1" dirty="0">
              <a:solidFill>
                <a:srgbClr val="4BACC6"/>
              </a:solidFill>
              <a:latin typeface="Verdana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sl-SI" sz="1600" i="1" dirty="0">
              <a:solidFill>
                <a:srgbClr val="4BACC6"/>
              </a:solidFill>
              <a:latin typeface="Verdana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sl-SI" sz="1600" i="1" dirty="0">
              <a:solidFill>
                <a:srgbClr val="4BACC6"/>
              </a:solidFill>
              <a:latin typeface="Verdana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sl-SI" sz="2000" i="1" dirty="0">
              <a:latin typeface="Verdana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sl-SI" sz="2000" i="1" dirty="0">
                <a:latin typeface="Verdana"/>
                <a:ea typeface="Calibri"/>
                <a:cs typeface="Times New Roman"/>
              </a:rPr>
              <a:t>Študenti </a:t>
            </a:r>
            <a:r>
              <a:rPr lang="sl-SI" sz="2000" b="1" i="1" dirty="0">
                <a:latin typeface="Verdana"/>
                <a:ea typeface="Calibri"/>
                <a:cs typeface="Times New Roman"/>
              </a:rPr>
              <a:t>Fakultete za državne in evropske študije Nove univerze</a:t>
            </a:r>
            <a:r>
              <a:rPr lang="sl-SI" sz="2000" i="1" dirty="0">
                <a:latin typeface="Verdana"/>
                <a:ea typeface="Calibri"/>
                <a:cs typeface="Times New Roman"/>
              </a:rPr>
              <a:t> so dobro vpeti v upravljanje fakultete, kar izkazuje tudi njihov proaktiven študentski svet. 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sl-SI" sz="20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60988"/>
            <a:ext cx="6512112" cy="287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755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l-SI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KJE SMO ODLIČNI?</a:t>
            </a:r>
            <a:r>
              <a:rPr lang="sl-SI" sz="2400" b="1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l-SI" sz="24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Materialne razmere (FINANCIRANJE ZNANOSTI – nov zakon o RRD)</a:t>
            </a:r>
            <a:endParaRPr lang="sl-SI" sz="2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56793"/>
            <a:ext cx="237626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5AC3E5BD-288C-4BAF-A9A2-5236719F9C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6506360"/>
              </p:ext>
            </p:extLst>
          </p:nvPr>
        </p:nvGraphicFramePr>
        <p:xfrm>
          <a:off x="323528" y="1556792"/>
          <a:ext cx="554461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106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pPr algn="l"/>
            <a:r>
              <a:rPr lang="sl-SI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KJE SMO ODLIČNI?</a:t>
            </a:r>
            <a:r>
              <a:rPr lang="sl-SI" sz="2400" b="1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l-SI" sz="24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Materialne razmere (ŠTUDIJSKO OKOLJE)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21744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sl-SI" sz="1600" i="1" dirty="0">
              <a:solidFill>
                <a:srgbClr val="0099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875853"/>
            <a:ext cx="4680521" cy="44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83566" y="5517232"/>
            <a:ext cx="7992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600" i="1" dirty="0" err="1">
                <a:solidFill>
                  <a:srgbClr val="0099CC"/>
                </a:solidFill>
                <a:latin typeface="Verdana"/>
                <a:ea typeface="Calibri"/>
                <a:cs typeface="Times New Roman"/>
              </a:rPr>
              <a:t>Eduard</a:t>
            </a:r>
            <a:r>
              <a:rPr lang="sl-SI" sz="1600" i="1" dirty="0">
                <a:solidFill>
                  <a:srgbClr val="0099CC"/>
                </a:solidFill>
                <a:latin typeface="Verdana"/>
                <a:ea typeface="Calibri"/>
                <a:cs typeface="Times New Roman"/>
              </a:rPr>
              <a:t> Čehovin: </a:t>
            </a:r>
            <a:r>
              <a:rPr lang="sl-SI" sz="1600" i="1" dirty="0" err="1">
                <a:solidFill>
                  <a:srgbClr val="0099CC"/>
                </a:solidFill>
                <a:latin typeface="Verdana"/>
                <a:ea typeface="Calibri"/>
                <a:cs typeface="Times New Roman"/>
              </a:rPr>
              <a:t>Europe</a:t>
            </a:r>
            <a:r>
              <a:rPr lang="sl-SI" sz="1600" i="1" dirty="0">
                <a:solidFill>
                  <a:srgbClr val="0099CC"/>
                </a:solidFill>
                <a:latin typeface="Verdana"/>
                <a:ea typeface="Calibri"/>
                <a:cs typeface="Times New Roman"/>
              </a:rPr>
              <a:t> 2020. </a:t>
            </a:r>
          </a:p>
          <a:p>
            <a:pPr>
              <a:lnSpc>
                <a:spcPct val="150000"/>
              </a:lnSpc>
            </a:pPr>
            <a:r>
              <a:rPr lang="sl-SI" sz="1600" i="1" dirty="0">
                <a:latin typeface="Verdana"/>
                <a:ea typeface="Calibri"/>
                <a:cs typeface="Times New Roman"/>
              </a:rPr>
              <a:t>Poslikava zidu garaže IEDC - Poslovne šole Bled, Fakultete za podiplomski študij managementa, iz leta 2004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xmlns="" id="{FD36861D-007E-467A-B1BC-33C8233C0350}"/>
              </a:ext>
            </a:extLst>
          </p:cNvPr>
          <p:cNvSpPr/>
          <p:nvPr/>
        </p:nvSpPr>
        <p:spPr>
          <a:xfrm>
            <a:off x="5580111" y="875854"/>
            <a:ext cx="3106689" cy="3312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i="1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Prostori IEDC –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i="1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Poslovne šole Bled, Fakultete za podiplomski študij managementa,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l-SI" i="1" dirty="0">
              <a:solidFill>
                <a:srgbClr val="0099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i="1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delujejo kot galerija in prostor za navdih za izobraževanje za etično vodenje in inovativnost.</a:t>
            </a:r>
          </a:p>
        </p:txBody>
      </p:sp>
    </p:spTree>
    <p:extLst>
      <p:ext uri="{BB962C8B-B14F-4D97-AF65-F5344CB8AC3E}">
        <p14:creationId xmlns:p14="http://schemas.microsoft.com/office/powerpoint/2010/main" val="3240397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7666" y="332656"/>
            <a:ext cx="8602805" cy="778098"/>
          </a:xfrm>
        </p:spPr>
        <p:txBody>
          <a:bodyPr>
            <a:normAutofit fontScale="90000"/>
          </a:bodyPr>
          <a:lstStyle/>
          <a:p>
            <a:pPr algn="l"/>
            <a:r>
              <a:rPr lang="sl-SI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KJE SMO ODLIČNI?</a:t>
            </a:r>
            <a:r>
              <a:rPr lang="sl-SI" sz="2400" b="1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l-SI" sz="24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Materialne razmere </a:t>
            </a:r>
            <a:br>
              <a:rPr lang="sl-SI" sz="24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l-SI" sz="24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(E-IZOBRAŽEVANJE)</a:t>
            </a:r>
          </a:p>
        </p:txBody>
      </p:sp>
      <p:sp>
        <p:nvSpPr>
          <p:cNvPr id="3" name="Pravokotnik 2"/>
          <p:cNvSpPr/>
          <p:nvPr/>
        </p:nvSpPr>
        <p:spPr>
          <a:xfrm>
            <a:off x="395536" y="4221088"/>
            <a:ext cx="7632848" cy="1612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sz="2000" b="1" i="1" dirty="0">
                <a:latin typeface="Verdana"/>
                <a:ea typeface="Calibri"/>
                <a:cs typeface="Times New Roman"/>
              </a:rPr>
              <a:t>DOBA Fakulteta za uporabne poslovne in družbene študije </a:t>
            </a:r>
            <a:r>
              <a:rPr lang="sl-SI" sz="2000" i="1" dirty="0">
                <a:latin typeface="Verdana"/>
                <a:ea typeface="Calibri"/>
                <a:cs typeface="Times New Roman"/>
              </a:rPr>
              <a:t>je edini visokošolski zavod v Sloveniji, ki v celoti izvaja spletno podprto e-izobraževanje.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sz="2000" i="1" dirty="0">
                <a:latin typeface="Verdana"/>
                <a:ea typeface="Calibri"/>
                <a:cs typeface="Times New Roman"/>
              </a:rPr>
              <a:t>Program: pametna mesta</a:t>
            </a:r>
            <a:endParaRPr lang="sl-SI" sz="2000" dirty="0">
              <a:ea typeface="Calibri"/>
              <a:cs typeface="Times New Roman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26642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68760"/>
            <a:ext cx="4032448" cy="268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516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7666" y="332656"/>
            <a:ext cx="8890838" cy="778098"/>
          </a:xfrm>
        </p:spPr>
        <p:txBody>
          <a:bodyPr>
            <a:normAutofit fontScale="90000"/>
          </a:bodyPr>
          <a:lstStyle/>
          <a:p>
            <a:pPr algn="l"/>
            <a:r>
              <a:rPr lang="sl-SI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KJE SMO ODLIČNI?</a:t>
            </a:r>
            <a:r>
              <a:rPr lang="sl-SI" sz="2400" b="1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l-SI" sz="24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Zagotavljanje kakovosti </a:t>
            </a:r>
            <a:br>
              <a:rPr lang="sl-SI" sz="24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l-SI" sz="24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(OD SKRBI ZA KAKOVOST DO UVRSTITVE MED NAJBOLJŠE UNIVERZE REGIJE)</a:t>
            </a:r>
          </a:p>
        </p:txBody>
      </p:sp>
      <p:sp>
        <p:nvSpPr>
          <p:cNvPr id="3" name="Pravokotnik 2"/>
          <p:cNvSpPr/>
          <p:nvPr/>
        </p:nvSpPr>
        <p:spPr>
          <a:xfrm>
            <a:off x="433928" y="4005064"/>
            <a:ext cx="8208912" cy="1157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b="1" i="1" dirty="0">
                <a:latin typeface="Verdana"/>
                <a:ea typeface="Calibri"/>
                <a:cs typeface="Times New Roman"/>
              </a:rPr>
              <a:t>Univerza v Mariboru </a:t>
            </a:r>
            <a:r>
              <a:rPr lang="sl-SI" i="1" dirty="0">
                <a:latin typeface="Verdana"/>
                <a:ea typeface="Calibri"/>
                <a:cs typeface="Times New Roman"/>
              </a:rPr>
              <a:t>je k oblikovanju notranjega sistema kakovosti pristopila že leta 1997. (Times </a:t>
            </a:r>
            <a:r>
              <a:rPr lang="sl-SI" i="1" dirty="0" err="1">
                <a:latin typeface="Verdana"/>
                <a:ea typeface="Calibri"/>
                <a:cs typeface="Times New Roman"/>
              </a:rPr>
              <a:t>ranking</a:t>
            </a:r>
            <a:r>
              <a:rPr lang="sl-SI" i="1" dirty="0">
                <a:latin typeface="Verdana"/>
                <a:ea typeface="Calibri"/>
                <a:cs typeface="Times New Roman"/>
              </a:rPr>
              <a:t>: New </a:t>
            </a:r>
            <a:r>
              <a:rPr lang="sl-SI" i="1" dirty="0" err="1">
                <a:latin typeface="Verdana"/>
                <a:ea typeface="Calibri"/>
                <a:cs typeface="Times New Roman"/>
              </a:rPr>
              <a:t>Europe</a:t>
            </a:r>
            <a:r>
              <a:rPr lang="sl-SI" i="1" dirty="0">
                <a:latin typeface="Verdana"/>
                <a:ea typeface="Calibri"/>
                <a:cs typeface="Times New Roman"/>
              </a:rPr>
              <a:t>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l-SI" dirty="0">
              <a:ea typeface="Calibri"/>
              <a:cs typeface="Times New Roman"/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5901439" cy="218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6588224" y="2132856"/>
            <a:ext cx="23042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sz="1600" i="1" dirty="0">
                <a:solidFill>
                  <a:srgbClr val="4BACC6"/>
                </a:solidFill>
                <a:latin typeface="Verdana"/>
                <a:ea typeface="Calibri"/>
                <a:cs typeface="Times New Roman"/>
              </a:rPr>
              <a:t>Promocija študentske ankete in poziv študentom Univerze v Mariboru k aktivni udeležbi </a:t>
            </a:r>
            <a:endParaRPr lang="sl-SI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4906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sl-SI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KJE SMO ODLIČNI?</a:t>
            </a:r>
            <a:r>
              <a:rPr lang="sl-SI" sz="2400" b="1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l-SI" sz="24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Zagotavljanje kakovosti </a:t>
            </a:r>
            <a:br>
              <a:rPr lang="sl-SI" sz="24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l-SI" sz="24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(IZBOLJŠEVANJE DELA, INOVATIVNE REŠITVE)</a:t>
            </a:r>
            <a:endParaRPr lang="sl-SI" sz="2400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15" y="1681937"/>
            <a:ext cx="2520280" cy="220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3419872" y="2761868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l-SI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Fakulteta za strojništvo Univerze v Ljubljani </a:t>
            </a:r>
          </a:p>
          <a:p>
            <a:pPr lvl="0"/>
            <a:r>
              <a:rPr lang="sl-SI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ponovno uvedla diplomsko delo v študij na prvi stopnji.</a:t>
            </a:r>
          </a:p>
        </p:txBody>
      </p:sp>
      <p:sp>
        <p:nvSpPr>
          <p:cNvPr id="5" name="Pravokotnik 4"/>
          <p:cNvSpPr/>
          <p:nvPr/>
        </p:nvSpPr>
        <p:spPr>
          <a:xfrm>
            <a:off x="3419872" y="4581128"/>
            <a:ext cx="54418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Interdisciplinarni doktorski študijski program Statistika Univerze v Ljubljani </a:t>
            </a:r>
            <a:r>
              <a:rPr lang="sl-SI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ponuja trdne teoretične temelje statistike</a:t>
            </a:r>
          </a:p>
          <a:p>
            <a:r>
              <a:rPr lang="sl-SI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z </a:t>
            </a:r>
            <a:r>
              <a:rPr lang="sl-SI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modulsko</a:t>
            </a:r>
            <a:r>
              <a:rPr lang="sl-SI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organiziranostjo študija tudi široko poznavanje metod z različnih področij.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90" y="4725144"/>
            <a:ext cx="2910309" cy="136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323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922114"/>
          </a:xfrm>
        </p:spPr>
        <p:txBody>
          <a:bodyPr>
            <a:normAutofit fontScale="90000"/>
          </a:bodyPr>
          <a:lstStyle/>
          <a:p>
            <a:pPr algn="l"/>
            <a:r>
              <a:rPr lang="sl-SI" sz="24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Zaključek: </a:t>
            </a:r>
            <a:br>
              <a:rPr lang="sl-SI" sz="24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l-SI" sz="24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odličnost </a:t>
            </a:r>
            <a:r>
              <a:rPr lang="sl-SI" sz="2400" b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iščejo visokošolski </a:t>
            </a:r>
            <a:r>
              <a:rPr lang="sl-SI" sz="24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zavodi, </a:t>
            </a:r>
            <a:br>
              <a:rPr lang="sl-SI" sz="24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l-SI" sz="24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odličnost išče NAKVIS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827942" cy="128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Rezultat iskanja slik za university of cambridge logo">
            <a:extLst>
              <a:ext uri="{FF2B5EF4-FFF2-40B4-BE49-F238E27FC236}">
                <a16:creationId xmlns:a16="http://schemas.microsoft.com/office/drawing/2014/main" xmlns="" id="{4C3E00BF-12FF-4192-B25F-3066157A9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45024"/>
            <a:ext cx="425767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0D772F99-4634-4B63-9E07-5F05509D4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153" y="5186525"/>
            <a:ext cx="2076177" cy="96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xmlns="" id="{8808326F-2E30-446B-8E9A-C7A65E242CE8}"/>
              </a:ext>
            </a:extLst>
          </p:cNvPr>
          <p:cNvSpPr/>
          <p:nvPr/>
        </p:nvSpPr>
        <p:spPr>
          <a:xfrm>
            <a:off x="611560" y="5069118"/>
            <a:ext cx="313303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solidFill>
                  <a:srgbClr val="0099CC"/>
                </a:solidFill>
              </a:rPr>
              <a:t>Zakon o NAKVIS, </a:t>
            </a:r>
          </a:p>
          <a:p>
            <a:r>
              <a:rPr lang="sl-SI" dirty="0">
                <a:solidFill>
                  <a:srgbClr val="0099CC"/>
                </a:solidFill>
              </a:rPr>
              <a:t>Nova Merila, doktorski študij</a:t>
            </a:r>
          </a:p>
          <a:p>
            <a:r>
              <a:rPr lang="sl-SI" dirty="0">
                <a:solidFill>
                  <a:srgbClr val="0099CC"/>
                </a:solidFill>
              </a:rPr>
              <a:t>Minimalni standardi za izvolitve</a:t>
            </a:r>
          </a:p>
          <a:p>
            <a:r>
              <a:rPr lang="sl-SI" dirty="0">
                <a:solidFill>
                  <a:srgbClr val="0099CC"/>
                </a:solidFill>
              </a:rPr>
              <a:t>Vzorčne evalvacije</a:t>
            </a:r>
          </a:p>
          <a:p>
            <a:r>
              <a:rPr lang="sl-SI" dirty="0">
                <a:solidFill>
                  <a:srgbClr val="0099CC"/>
                </a:solidFill>
              </a:rPr>
              <a:t>Oznaka odličnosti v poročilih</a:t>
            </a:r>
            <a:endParaRPr lang="sl-SI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856" y="5088112"/>
            <a:ext cx="1380809" cy="127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192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Hvala za vašo pozornost.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341687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4278"/>
            <a:ext cx="91440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398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7666" y="332656"/>
            <a:ext cx="8602805" cy="778098"/>
          </a:xfrm>
        </p:spPr>
        <p:txBody>
          <a:bodyPr>
            <a:normAutofit/>
          </a:bodyPr>
          <a:lstStyle/>
          <a:p>
            <a:pPr algn="l"/>
            <a:r>
              <a:rPr lang="sl-SI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l-SI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sl-SI" sz="2000" b="1" dirty="0">
              <a:solidFill>
                <a:srgbClr val="0099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3140150" y="3287040"/>
            <a:ext cx="5464298" cy="2168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l-SI" sz="2400" i="1" dirty="0">
                <a:solidFill>
                  <a:srgbClr val="0099CC"/>
                </a:solidFill>
                <a:latin typeface="Verdana"/>
                <a:ea typeface="Calibri"/>
                <a:cs typeface="Times New Roman"/>
              </a:rPr>
              <a:t>EMONSKI MEŠČAN </a:t>
            </a:r>
          </a:p>
          <a:p>
            <a:pPr algn="just">
              <a:lnSpc>
                <a:spcPct val="150000"/>
              </a:lnSpc>
            </a:pPr>
            <a:r>
              <a:rPr lang="sl-SI" sz="2200" i="1" dirty="0">
                <a:solidFill>
                  <a:srgbClr val="0099CC"/>
                </a:solidFill>
                <a:latin typeface="Verdana"/>
                <a:ea typeface="Calibri"/>
                <a:cs typeface="Times New Roman"/>
              </a:rPr>
              <a:t>pozlačen bronast kip iz Emone </a:t>
            </a:r>
          </a:p>
          <a:p>
            <a:pPr algn="just">
              <a:lnSpc>
                <a:spcPct val="150000"/>
              </a:lnSpc>
            </a:pPr>
            <a:r>
              <a:rPr lang="sl-SI" sz="2200" i="1" dirty="0">
                <a:solidFill>
                  <a:srgbClr val="0099CC"/>
                </a:solidFill>
                <a:latin typeface="Verdana"/>
                <a:ea typeface="Calibri"/>
                <a:cs typeface="Times New Roman"/>
              </a:rPr>
              <a:t>začetek 2. stoletja n. št. </a:t>
            </a:r>
          </a:p>
          <a:p>
            <a:pPr algn="just">
              <a:lnSpc>
                <a:spcPct val="150000"/>
              </a:lnSpc>
            </a:pPr>
            <a:r>
              <a:rPr lang="sl-SI" sz="2200" i="1" dirty="0">
                <a:solidFill>
                  <a:srgbClr val="0099CC"/>
                </a:solidFill>
                <a:latin typeface="Verdana"/>
                <a:ea typeface="Calibri"/>
                <a:cs typeface="Times New Roman"/>
              </a:rPr>
              <a:t>Narodni muzej Slovenije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2537866" cy="445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avokotnik 6"/>
          <p:cNvSpPr/>
          <p:nvPr/>
        </p:nvSpPr>
        <p:spPr>
          <a:xfrm>
            <a:off x="395536" y="5923888"/>
            <a:ext cx="27446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sl-SI" dirty="0">
                <a:solidFill>
                  <a:prstClr val="black"/>
                </a:solidFill>
                <a:latin typeface="Verdana"/>
                <a:ea typeface="Calibri"/>
                <a:cs typeface="Times New Roman"/>
              </a:rPr>
              <a:t>Foto: Tomaž Lauko</a:t>
            </a:r>
            <a:endParaRPr lang="sl-SI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3088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l-SI" sz="2600" b="1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Mnenjska raziskava o kakovosti med deležniki Nakvis, 2016</a:t>
            </a:r>
            <a:endParaRPr lang="sl-SI" sz="26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endParaRPr lang="sl-SI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sl-SI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sl-SI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Grafikon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0361591"/>
              </p:ext>
            </p:extLst>
          </p:nvPr>
        </p:nvGraphicFramePr>
        <p:xfrm>
          <a:off x="1187624" y="1124744"/>
          <a:ext cx="6610350" cy="5458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7295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/>
          </a:bodyPr>
          <a:lstStyle/>
          <a:p>
            <a:r>
              <a:rPr lang="sl-SI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razmerje med </a:t>
            </a:r>
            <a:r>
              <a:rPr lang="sl-SI" sz="2000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prednostmi (+) </a:t>
            </a:r>
            <a:r>
              <a:rPr lang="sl-SI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l-SI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l-SI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sl-SI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priložnostmi za izboljšanje (-) </a:t>
            </a:r>
            <a:r>
              <a:rPr lang="sl-SI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l-SI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l-SI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izmed 40 standardov</a:t>
            </a:r>
          </a:p>
        </p:txBody>
      </p:sp>
      <p:graphicFrame>
        <p:nvGraphicFramePr>
          <p:cNvPr id="5" name="Ograda vsebine 4">
            <a:extLst>
              <a:ext uri="{FF2B5EF4-FFF2-40B4-BE49-F238E27FC236}">
                <a16:creationId xmlns:a16="http://schemas.microsoft.com/office/drawing/2014/main" xmlns="" id="{1FD51FCA-0520-4672-84B3-08E7BEA1B8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1482531"/>
              </p:ext>
            </p:extLst>
          </p:nvPr>
        </p:nvGraphicFramePr>
        <p:xfrm>
          <a:off x="251520" y="1484784"/>
          <a:ext cx="8435280" cy="464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8477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71046"/>
            <a:ext cx="8579296" cy="214625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sl-SI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l-SI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l-SI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l-SI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l-SI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l-SI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l-SI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KJE SMO ODLIČNI?</a:t>
            </a:r>
            <a:r>
              <a:rPr lang="sl-SI" sz="2200" b="1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PODROČJA PRESOJE</a:t>
            </a:r>
            <a:br>
              <a:rPr lang="sl-SI" sz="2200" b="1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l-SI" sz="20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Delovanje visokošolskega zavoda (EDINSTVENO V SLOVENIJI)</a:t>
            </a:r>
            <a:br>
              <a:rPr lang="sl-SI" sz="20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l-SI" sz="2000" b="1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Kadri</a:t>
            </a:r>
            <a:br>
              <a:rPr lang="sl-SI" sz="2000" b="1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l-SI" sz="2000" b="1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Študenti</a:t>
            </a:r>
            <a:br>
              <a:rPr lang="sl-SI" sz="2000" b="1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l-SI" sz="2000" b="1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Materialne razmere</a:t>
            </a:r>
            <a:br>
              <a:rPr lang="sl-SI" sz="2000" b="1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l-SI" sz="2000" b="1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Zagotavljanje kakovosti</a:t>
            </a:r>
            <a:br>
              <a:rPr lang="sl-SI" sz="2000" b="1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l-SI" sz="2000" b="1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l-SI" sz="2000" b="1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sl-SI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xmlns="" id="{0A82BD51-1C27-4A68-88CC-CC6A5CD0ADD4}"/>
              </a:ext>
            </a:extLst>
          </p:cNvPr>
          <p:cNvSpPr/>
          <p:nvPr/>
        </p:nvSpPr>
        <p:spPr>
          <a:xfrm>
            <a:off x="241176" y="2996953"/>
            <a:ext cx="85792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0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l-SI" sz="20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l-SI" sz="20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l-SI" sz="20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l-SI" sz="2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Filozofska fakulteta Univerze v Ljubljani </a:t>
            </a:r>
          </a:p>
          <a:p>
            <a:r>
              <a:rPr lang="sl-SI" sz="2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sl-SI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klasična filologija,     	- primerjalno in splošno 					            jezikoslovje, </a:t>
            </a:r>
          </a:p>
          <a:p>
            <a:r>
              <a:rPr lang="sl-SI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-slovanska filologija,   	- muzikologija, </a:t>
            </a:r>
          </a:p>
          <a:p>
            <a:r>
              <a:rPr lang="sl-SI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vzhodnoazijske študij	- bibliotekarstvo </a:t>
            </a:r>
          </a:p>
          <a:p>
            <a:endParaRPr lang="sl-SI" sz="2000" i="1" dirty="0">
              <a:solidFill>
                <a:srgbClr val="0099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l-SI" sz="2000" i="1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nacionalni skrbnik humanistične misli na najvišji ravni.</a:t>
            </a:r>
          </a:p>
        </p:txBody>
      </p:sp>
    </p:spTree>
    <p:extLst>
      <p:ext uri="{BB962C8B-B14F-4D97-AF65-F5344CB8AC3E}">
        <p14:creationId xmlns:p14="http://schemas.microsoft.com/office/powerpoint/2010/main" val="1816876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sl-SI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KJE SMO ODLIČNI?</a:t>
            </a:r>
            <a:r>
              <a:rPr lang="sl-SI" sz="2200" b="1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l-SI" sz="22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Delovanje visokošolskega zavoda</a:t>
            </a:r>
            <a:br>
              <a:rPr lang="sl-SI" sz="22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l-SI" sz="2200" b="1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(EU SREDSTVA)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846764" cy="1239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395536" y="2996952"/>
            <a:ext cx="75608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Univerza v Novi Gorici </a:t>
            </a:r>
            <a:r>
              <a:rPr lang="sl-SI" sz="2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s projektom </a:t>
            </a:r>
            <a:r>
              <a:rPr lang="sl-SI" sz="22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RETINA</a:t>
            </a:r>
            <a:r>
              <a:rPr lang="sl-SI" sz="2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skupaj z drugimi raziskovalnimi institucijami prizadeva za periferna območja izgraditi </a:t>
            </a:r>
            <a:r>
              <a:rPr lang="sl-SI" sz="22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mrežo laboratorijev na področju znanosti o materialih. </a:t>
            </a:r>
          </a:p>
          <a:p>
            <a:endParaRPr lang="sl-SI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l-SI" sz="2200" i="1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ta način poskuša na izjemen in znanstveno prodoren način razviti prepleteno in razširjeno</a:t>
            </a:r>
          </a:p>
          <a:p>
            <a:r>
              <a:rPr lang="sl-SI" sz="2200" b="1" i="1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znanstveno dejavnost za tehnološki in gospodarski razvoj v prihodnosti</a:t>
            </a:r>
            <a:r>
              <a:rPr lang="sl-SI" sz="2200" i="1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2915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71046"/>
            <a:ext cx="8579296" cy="1345786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sl-SI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KJE SMO ODLIČNI?</a:t>
            </a:r>
            <a:r>
              <a:rPr lang="sl-SI" sz="2200" b="1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l-SI" sz="20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Kadri (ZNANOST)</a:t>
            </a:r>
            <a:r>
              <a:rPr lang="sl-SI" sz="2000" b="1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l-SI" sz="2000" b="1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sl-SI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533671" cy="42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95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sl-SI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KJE SMO ODLIČNI?</a:t>
            </a:r>
            <a:r>
              <a:rPr lang="sl-SI" sz="2200" b="1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l-SI" sz="22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Kadri (</a:t>
            </a:r>
            <a:r>
              <a:rPr lang="sl-SI" sz="2200" b="1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PEDAGOŠKO DELO, ZNANOST)</a:t>
            </a:r>
          </a:p>
        </p:txBody>
      </p:sp>
      <p:graphicFrame>
        <p:nvGraphicFramePr>
          <p:cNvPr id="5" name="Grafikon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908146"/>
              </p:ext>
            </p:extLst>
          </p:nvPr>
        </p:nvGraphicFramePr>
        <p:xfrm>
          <a:off x="323528" y="1412776"/>
          <a:ext cx="835292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uščica: dol 2">
            <a:extLst>
              <a:ext uri="{FF2B5EF4-FFF2-40B4-BE49-F238E27FC236}">
                <a16:creationId xmlns:a16="http://schemas.microsoft.com/office/drawing/2014/main" xmlns="" id="{D7C7E295-55FB-4B19-9D4F-B99C481D4EC3}"/>
              </a:ext>
            </a:extLst>
          </p:cNvPr>
          <p:cNvSpPr/>
          <p:nvPr/>
        </p:nvSpPr>
        <p:spPr>
          <a:xfrm>
            <a:off x="3681374" y="1412776"/>
            <a:ext cx="144016" cy="1143000"/>
          </a:xfrm>
          <a:prstGeom prst="downArrow">
            <a:avLst>
              <a:gd name="adj1" fmla="val 50000"/>
              <a:gd name="adj2" fmla="val 464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uščica: dol 6">
            <a:extLst>
              <a:ext uri="{FF2B5EF4-FFF2-40B4-BE49-F238E27FC236}">
                <a16:creationId xmlns:a16="http://schemas.microsoft.com/office/drawing/2014/main" xmlns="" id="{359436B6-2BD5-47F9-A8C3-97F2709E6FE4}"/>
              </a:ext>
            </a:extLst>
          </p:cNvPr>
          <p:cNvSpPr/>
          <p:nvPr/>
        </p:nvSpPr>
        <p:spPr>
          <a:xfrm>
            <a:off x="7740352" y="2742756"/>
            <a:ext cx="144016" cy="1143000"/>
          </a:xfrm>
          <a:prstGeom prst="downArrow">
            <a:avLst>
              <a:gd name="adj1" fmla="val 50000"/>
              <a:gd name="adj2" fmla="val 464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uščica: dol 7">
            <a:extLst>
              <a:ext uri="{FF2B5EF4-FFF2-40B4-BE49-F238E27FC236}">
                <a16:creationId xmlns:a16="http://schemas.microsoft.com/office/drawing/2014/main" xmlns="" id="{30925947-483F-441F-AC12-3526D16A3F7C}"/>
              </a:ext>
            </a:extLst>
          </p:cNvPr>
          <p:cNvSpPr/>
          <p:nvPr/>
        </p:nvSpPr>
        <p:spPr>
          <a:xfrm>
            <a:off x="7164288" y="836712"/>
            <a:ext cx="144016" cy="986008"/>
          </a:xfrm>
          <a:prstGeom prst="downArrow">
            <a:avLst>
              <a:gd name="adj1" fmla="val 50000"/>
              <a:gd name="adj2" fmla="val 46433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2640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>
            <a:extLst>
              <a:ext uri="{FF2B5EF4-FFF2-40B4-BE49-F238E27FC236}">
                <a16:creationId xmlns:a16="http://schemas.microsoft.com/office/drawing/2014/main" xmlns="" id="{96FE1FE0-4EF1-4E2D-A5F8-7459110C4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043113"/>
            <a:ext cx="787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2000" b="1"/>
              <a:t>                                   </a:t>
            </a:r>
          </a:p>
        </p:txBody>
      </p:sp>
      <p:pic>
        <p:nvPicPr>
          <p:cNvPr id="14339" name="Picture 2" descr="Nakvis PowerPoint_glava1b.jpg">
            <a:extLst>
              <a:ext uri="{FF2B5EF4-FFF2-40B4-BE49-F238E27FC236}">
                <a16:creationId xmlns:a16="http://schemas.microsoft.com/office/drawing/2014/main" xmlns="" id="{08107989-7971-457D-830E-E03322ADD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5188"/>
            <a:ext cx="9144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xmlns="" id="{38F0E0E1-506F-470B-A85D-3D7DA5FE60C9}"/>
              </a:ext>
            </a:extLst>
          </p:cNvPr>
          <p:cNvSpPr/>
          <p:nvPr/>
        </p:nvSpPr>
        <p:spPr>
          <a:xfrm>
            <a:off x="280747" y="331509"/>
            <a:ext cx="8504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KJE SMO ODLIČNI?</a:t>
            </a:r>
            <a:r>
              <a:rPr lang="sl-SI" sz="2400" b="1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l-SI" sz="24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Študenti (OSNOVNI PODATKI)</a:t>
            </a:r>
            <a:endParaRPr lang="sl-SI" sz="2400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934396"/>
              </p:ext>
            </p:extLst>
          </p:nvPr>
        </p:nvGraphicFramePr>
        <p:xfrm>
          <a:off x="914400" y="1124744"/>
          <a:ext cx="7315200" cy="4868923"/>
        </p:xfrm>
        <a:graphic>
          <a:graphicData uri="http://schemas.openxmlformats.org/drawingml/2006/table">
            <a:tbl>
              <a:tblPr/>
              <a:tblGrid>
                <a:gridCol w="11033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4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xmlns="" val="3756375883"/>
                    </a:ext>
                  </a:extLst>
                </a:gridCol>
                <a:gridCol w="934651">
                  <a:extLst>
                    <a:ext uri="{9D8B030D-6E8A-4147-A177-3AD203B41FA5}">
                      <a16:colId xmlns:a16="http://schemas.microsoft.com/office/drawing/2014/main" xmlns="" val="832584828"/>
                    </a:ext>
                  </a:extLst>
                </a:gridCol>
                <a:gridCol w="21893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457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555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l-SI" sz="1800" b="1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sl-SI" sz="1800" b="1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LETO USTANOVITVE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l-SI" sz="1600" b="1" i="0" u="none" strike="noStrike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LETO USTANOVITVE</a:t>
                      </a:r>
                      <a:endParaRPr lang="sl-SI" sz="1800" b="1" i="0" u="none" strike="noStrike" dirty="0">
                        <a:solidFill>
                          <a:srgbClr val="365F91"/>
                        </a:solidFill>
                        <a:effectLst/>
                        <a:latin typeface="Verdana"/>
                      </a:endParaRP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l-SI" sz="1800" b="1" i="0" u="none" strike="noStrike" dirty="0">
                        <a:solidFill>
                          <a:srgbClr val="365F91"/>
                        </a:solidFill>
                        <a:effectLst/>
                        <a:latin typeface="Verdana"/>
                      </a:endParaRP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b="1" i="0" u="none" strike="noStrike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ŠTEVILO ČLANIC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b="1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ŠTEVILO ŠTUDENTOV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77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l-SI" sz="1800" b="1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UL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sl-SI" sz="1800" b="0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1919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l-SI" sz="1800" b="0" i="0" u="none" strike="noStrike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1919</a:t>
                      </a:r>
                      <a:endParaRPr lang="sl-SI" sz="1800" b="0" i="0" u="none" strike="noStrike" dirty="0">
                        <a:solidFill>
                          <a:srgbClr val="365F91"/>
                        </a:solidFill>
                        <a:effectLst/>
                        <a:latin typeface="Verdana"/>
                      </a:endParaRP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l-SI" sz="1800" b="0" i="0" u="none" strike="noStrike" dirty="0">
                        <a:solidFill>
                          <a:srgbClr val="365F91"/>
                        </a:solidFill>
                        <a:effectLst/>
                        <a:latin typeface="Verdana"/>
                      </a:endParaRP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b="0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800" b="0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      37.865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777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l-SI" sz="1800" b="1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UM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sl-SI" sz="1800" b="0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1975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l-SI" sz="1800" b="0" i="0" u="none" strike="noStrike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1975</a:t>
                      </a:r>
                      <a:endParaRPr lang="sl-SI" sz="1800" b="0" i="0" u="none" strike="noStrike" dirty="0">
                        <a:solidFill>
                          <a:srgbClr val="365F91"/>
                        </a:solidFill>
                        <a:effectLst/>
                        <a:latin typeface="Verdana"/>
                      </a:endParaRP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l-SI" sz="1800" b="0" i="0" u="none" strike="noStrike" dirty="0">
                        <a:solidFill>
                          <a:srgbClr val="365F91"/>
                        </a:solidFill>
                        <a:effectLst/>
                        <a:latin typeface="Verdana"/>
                      </a:endParaRP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b="0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800" b="0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      13.337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777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l-SI" sz="1800" b="1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UP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sl-SI" sz="1800" b="0" i="0" u="none" strike="noStrike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2003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l-SI" sz="1800" b="0" i="0" u="none" strike="noStrike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2003</a:t>
                      </a:r>
                      <a:endParaRPr lang="sl-SI" sz="1800" b="0" i="0" u="none" strike="noStrike" dirty="0">
                        <a:solidFill>
                          <a:srgbClr val="365F91"/>
                        </a:solidFill>
                        <a:effectLst/>
                        <a:latin typeface="Verdana"/>
                      </a:endParaRP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l-SI" sz="1800" b="0" i="0" u="none" strike="noStrike" dirty="0">
                        <a:solidFill>
                          <a:srgbClr val="365F91"/>
                        </a:solidFill>
                        <a:effectLst/>
                        <a:latin typeface="Verdana"/>
                      </a:endParaRP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b="0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800" b="0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      4.933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116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l-SI" sz="1800" b="1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UNG 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sl-SI" sz="1800" b="0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2006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l-SI" sz="1800" b="0" i="0" u="none" strike="noStrike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2006</a:t>
                      </a:r>
                      <a:endParaRPr lang="sl-SI" sz="1800" b="0" i="0" u="none" strike="noStrike" dirty="0">
                        <a:solidFill>
                          <a:srgbClr val="365F91"/>
                        </a:solidFill>
                        <a:effectLst/>
                        <a:latin typeface="Verdana"/>
                      </a:endParaRP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l-SI" sz="1800" b="0" i="0" u="none" strike="noStrike" dirty="0">
                        <a:solidFill>
                          <a:srgbClr val="365F91"/>
                        </a:solidFill>
                        <a:effectLst/>
                        <a:latin typeface="Verdana"/>
                      </a:endParaRP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b="0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800" b="0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      387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116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l-SI" sz="1800" b="1" i="0" u="none" strike="noStrike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sl-SI" sz="1800" b="1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l-SI" sz="1800" b="1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sl-SI" sz="1800" b="1" i="0" u="none" strike="noStrike" dirty="0">
                        <a:solidFill>
                          <a:srgbClr val="365F91"/>
                        </a:solidFill>
                        <a:effectLst/>
                        <a:latin typeface="Verdana"/>
                      </a:endParaRP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b="1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800" b="1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540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sl-SI" sz="1800" b="1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DRUGE UNIVERZE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sl-SI" sz="1800" b="1" i="0" u="none" strike="noStrike" dirty="0">
                        <a:solidFill>
                          <a:srgbClr val="365F91"/>
                        </a:solidFill>
                        <a:effectLst/>
                        <a:latin typeface="Verdana"/>
                      </a:endParaRP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sl-SI" sz="1800" b="1" i="0" u="none" strike="noStrike" dirty="0">
                        <a:solidFill>
                          <a:srgbClr val="365F91"/>
                        </a:solidFill>
                        <a:effectLst/>
                        <a:latin typeface="Verdana"/>
                      </a:endParaRP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b="1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800" b="1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611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sl-SI" sz="1800" b="1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UNM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sl-SI" sz="1800" b="0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2017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sl-SI" sz="1800" b="0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2017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800" b="0" i="0" u="none" strike="noStrike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2017</a:t>
                      </a:r>
                      <a:endParaRPr lang="sl-SI" sz="1800" b="0" i="0" u="none" strike="noStrike" dirty="0">
                        <a:solidFill>
                          <a:srgbClr val="365F91"/>
                        </a:solidFill>
                        <a:effectLst/>
                        <a:latin typeface="Verdana"/>
                      </a:endParaRP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b="0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800" b="0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       678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777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sl-SI" sz="1800" b="1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NU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sl-SI" sz="1800" b="0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2013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sl-SI" sz="1800" b="0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2013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800" b="0" i="0" u="none" strike="noStrike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2013</a:t>
                      </a:r>
                      <a:endParaRPr lang="sl-SI" sz="1800" b="0" i="0" u="none" strike="noStrike" dirty="0">
                        <a:solidFill>
                          <a:srgbClr val="365F91"/>
                        </a:solidFill>
                        <a:effectLst/>
                        <a:latin typeface="Verdana"/>
                      </a:endParaRP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b="0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800" b="0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       939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116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sl-SI" sz="1800" b="1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EMUNI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sl-SI" sz="1800" b="1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sl-SI" sz="1800" b="1" i="0" u="none" strike="noStrike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800" b="1" i="0" u="none" strike="noStrike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800" b="1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800" b="1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116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sl-SI" sz="1800" b="1" i="0" u="none" strike="noStrike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sl-SI" sz="1800" b="1" i="0" u="none" strike="noStrike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sl-SI" sz="1800" b="1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800" b="1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800" b="1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800" b="1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5405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sl-SI" sz="1800" b="1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SAMOSTOJNI VISOKOŠOLSKI ZAVODI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7778">
                <a:tc>
                  <a:txBody>
                    <a:bodyPr/>
                    <a:lstStyle/>
                    <a:p>
                      <a:pPr algn="l" fontAlgn="ctr"/>
                      <a:r>
                        <a:rPr lang="sl-SI" sz="1800" b="1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Javni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sl-SI" sz="1800" b="1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sl-SI" sz="1800" b="1" i="0" u="none" strike="noStrike" dirty="0">
                        <a:solidFill>
                          <a:srgbClr val="365F91"/>
                        </a:solidFill>
                        <a:effectLst/>
                        <a:latin typeface="Verdana"/>
                      </a:endParaRP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sl-SI" sz="1800" b="1" i="0" u="none" strike="noStrike" dirty="0">
                        <a:solidFill>
                          <a:srgbClr val="365F91"/>
                        </a:solidFill>
                        <a:effectLst/>
                        <a:latin typeface="Verdana"/>
                      </a:endParaRP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b="0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800" b="0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       239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31628">
                <a:tc>
                  <a:txBody>
                    <a:bodyPr/>
                    <a:lstStyle/>
                    <a:p>
                      <a:pPr algn="l" fontAlgn="ctr"/>
                      <a:r>
                        <a:rPr lang="sl-SI" sz="1600" b="1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Zasebni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sl-SI" sz="1800" b="1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sl-SI" sz="1800" b="1" i="0" u="none" strike="noStrike" dirty="0">
                        <a:solidFill>
                          <a:srgbClr val="365F91"/>
                        </a:solidFill>
                        <a:effectLst/>
                        <a:latin typeface="Verdana"/>
                      </a:endParaRP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sl-SI" sz="1800" b="1" i="0" u="none" strike="noStrike" dirty="0">
                        <a:solidFill>
                          <a:srgbClr val="365F91"/>
                        </a:solidFill>
                        <a:effectLst/>
                        <a:latin typeface="Verdana"/>
                      </a:endParaRP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b="0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800" b="0" i="0" u="none" strike="noStrike" dirty="0">
                          <a:solidFill>
                            <a:srgbClr val="365F91"/>
                          </a:solidFill>
                          <a:effectLst/>
                          <a:latin typeface="Verdana"/>
                        </a:rPr>
                        <a:t>       7.251</a:t>
                      </a:r>
                    </a:p>
                  </a:txBody>
                  <a:tcPr marL="13389" marR="13389" marT="13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8314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511</Words>
  <Application>Microsoft Office PowerPoint</Application>
  <PresentationFormat>Diaprojekcija na zaslonu (4:3)</PresentationFormat>
  <Paragraphs>140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19" baseType="lpstr">
      <vt:lpstr>Officeova tema</vt:lpstr>
      <vt:lpstr>PowerPointova predstavitev</vt:lpstr>
      <vt:lpstr> </vt:lpstr>
      <vt:lpstr>Mnenjska raziskava o kakovosti med deležniki Nakvis, 2016</vt:lpstr>
      <vt:lpstr>razmerje med prednostmi (+)  in priložnostmi za izboljšanje (-)  izmed 40 standardov</vt:lpstr>
      <vt:lpstr>   KJE SMO ODLIČNI? PODROČJA PRESOJE 1. Delovanje visokošolskega zavoda (EDINSTVENO V SLOVENIJI) 2. Kadri 3. Študenti 4. Materialne razmere 5. Zagotavljanje kakovosti  </vt:lpstr>
      <vt:lpstr>KJE SMO ODLIČNI? Delovanje visokošolskega zavoda (EU SREDSTVA)</vt:lpstr>
      <vt:lpstr>KJE SMO ODLIČNI? Kadri (ZNANOST) </vt:lpstr>
      <vt:lpstr>KJE SMO ODLIČNI? Kadri (PEDAGOŠKO DELO, ZNANOST)</vt:lpstr>
      <vt:lpstr>PowerPointova predstavitev</vt:lpstr>
      <vt:lpstr>KJE SMO ODLIČNI? Študenti (MEDNARODNA TEKMOVANJA)</vt:lpstr>
      <vt:lpstr>KJE SMO ODLIČNI? Študenti  (UPRAVLJANJE FAKULTETE)</vt:lpstr>
      <vt:lpstr>KJE SMO ODLIČNI? Materialne razmere (FINANCIRANJE ZNANOSTI – nov zakon o RRD)</vt:lpstr>
      <vt:lpstr>KJE SMO ODLIČNI? Materialne razmere (ŠTUDIJSKO OKOLJE)</vt:lpstr>
      <vt:lpstr>KJE SMO ODLIČNI? Materialne razmere  (E-IZOBRAŽEVANJE)</vt:lpstr>
      <vt:lpstr>KJE SMO ODLIČNI? Zagotavljanje kakovosti  (OD SKRBI ZA KAKOVOST DO UVRSTITVE MED NAJBOLJŠE UNIVERZE REGIJE)</vt:lpstr>
      <vt:lpstr>KJE SMO ODLIČNI? Zagotavljanje kakovosti  (IZBOLJŠEVANJE DELA, INOVATIVNE REŠITVE)</vt:lpstr>
      <vt:lpstr>Zaključek:  odličnost iščejo visokošolski zavodi,  odličnost išče NAKVIS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Tatjana Horvat</dc:creator>
  <cp:lastModifiedBy>Maja Milas</cp:lastModifiedBy>
  <cp:revision>93</cp:revision>
  <cp:lastPrinted>2019-04-30T08:23:02Z</cp:lastPrinted>
  <dcterms:created xsi:type="dcterms:W3CDTF">2019-03-07T08:40:59Z</dcterms:created>
  <dcterms:modified xsi:type="dcterms:W3CDTF">2019-05-06T06:33:29Z</dcterms:modified>
</cp:coreProperties>
</file>